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9" r:id="rId2"/>
    <p:sldId id="258" r:id="rId3"/>
    <p:sldId id="260" r:id="rId4"/>
    <p:sldId id="261" r:id="rId5"/>
    <p:sldId id="262" r:id="rId6"/>
    <p:sldId id="284" r:id="rId7"/>
    <p:sldId id="263" r:id="rId8"/>
    <p:sldId id="264" r:id="rId9"/>
    <p:sldId id="296" r:id="rId10"/>
    <p:sldId id="297" r:id="rId11"/>
    <p:sldId id="298" r:id="rId12"/>
    <p:sldId id="299" r:id="rId13"/>
    <p:sldId id="300" r:id="rId14"/>
    <p:sldId id="266" r:id="rId15"/>
    <p:sldId id="278" r:id="rId16"/>
    <p:sldId id="301" r:id="rId17"/>
    <p:sldId id="302" r:id="rId18"/>
    <p:sldId id="268" r:id="rId19"/>
    <p:sldId id="269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270" r:id="rId33"/>
    <p:sldId id="271" r:id="rId34"/>
    <p:sldId id="318" r:id="rId35"/>
    <p:sldId id="315" r:id="rId36"/>
    <p:sldId id="317" r:id="rId37"/>
    <p:sldId id="319" r:id="rId38"/>
    <p:sldId id="316" r:id="rId39"/>
    <p:sldId id="320" r:id="rId40"/>
    <p:sldId id="321" r:id="rId41"/>
    <p:sldId id="322" r:id="rId42"/>
    <p:sldId id="323" r:id="rId43"/>
    <p:sldId id="329" r:id="rId44"/>
    <p:sldId id="324" r:id="rId45"/>
    <p:sldId id="330" r:id="rId46"/>
    <p:sldId id="325" r:id="rId47"/>
    <p:sldId id="326" r:id="rId48"/>
    <p:sldId id="327" r:id="rId49"/>
    <p:sldId id="328" r:id="rId50"/>
    <p:sldId id="272" r:id="rId51"/>
    <p:sldId id="273" r:id="rId52"/>
  </p:sldIdLst>
  <p:sldSz cx="12192000" cy="6858000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3" autoAdjust="0"/>
    <p:restoredTop sz="90680" autoAdjust="0"/>
  </p:normalViewPr>
  <p:slideViewPr>
    <p:cSldViewPr snapToGrid="0">
      <p:cViewPr varScale="1">
        <p:scale>
          <a:sx n="114" d="100"/>
          <a:sy n="114" d="100"/>
        </p:scale>
        <p:origin x="8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&#52852;&#52852;&#50724;&#53665;%20&#48155;&#51008;%20&#54028;&#51068;\&#51340;&#54364;&#4405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48288;&#51060;&#49828;%20&#52769;&#51221;\&#51088;&#50984;&#51452;&#54665;%20&#49892;&#54744;%20&#51088;&#5436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 b="1" dirty="0"/>
              <a:t>(1/ </a:t>
            </a:r>
            <a:r>
              <a:rPr lang="ko-KR" sz="1800" b="1" dirty="0"/>
              <a:t>베이스 너비</a:t>
            </a:r>
            <a:r>
              <a:rPr lang="en-US" altLang="ko-KR" sz="1800" b="1" dirty="0"/>
              <a:t>)</a:t>
            </a:r>
            <a:r>
              <a:rPr lang="ko-KR" altLang="en-US" sz="1800" b="1" baseline="0" dirty="0"/>
              <a:t> </a:t>
            </a:r>
            <a:r>
              <a:rPr lang="ko-KR" sz="1800" b="1" dirty="0"/>
              <a:t>와 거리 </a:t>
            </a:r>
            <a:r>
              <a:rPr lang="ko-KR" altLang="en-US" sz="1800" b="1" dirty="0"/>
              <a:t>상관 </a:t>
            </a:r>
            <a:r>
              <a:rPr lang="ko-KR" sz="1800" b="1" dirty="0"/>
              <a:t>관계</a:t>
            </a:r>
          </a:p>
        </c:rich>
      </c:tx>
      <c:layout>
        <c:manualLayout>
          <c:xMode val="edge"/>
          <c:yMode val="edge"/>
          <c:x val="0.28218536292418223"/>
          <c:y val="3.59814204729159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3738468335022475E-2"/>
          <c:y val="0.2213459636172446"/>
          <c:w val="0.85285615338231391"/>
          <c:h val="0.6299727691093524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1.2988197846366647E-2"/>
                  <c:y val="-3.122560420975015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400" baseline="0" dirty="0"/>
                      <a:t>y = 0.2275x - 0.4317</a:t>
                    </a:r>
                    <a:endParaRPr lang="en-US" altLang="ko-KR" sz="1400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시트1!$H$21:$H$30</c:f>
              <c:numCache>
                <c:formatCode>General</c:formatCode>
                <c:ptCount val="10"/>
                <c:pt idx="0">
                  <c:v>72.992700729927009</c:v>
                </c:pt>
                <c:pt idx="1">
                  <c:v>91.743119266055047</c:v>
                </c:pt>
                <c:pt idx="2">
                  <c:v>111.11111111111111</c:v>
                </c:pt>
                <c:pt idx="3">
                  <c:v>123.45679012345678</c:v>
                </c:pt>
                <c:pt idx="4">
                  <c:v>153.84615384615384</c:v>
                </c:pt>
                <c:pt idx="5">
                  <c:v>156.25</c:v>
                </c:pt>
                <c:pt idx="6">
                  <c:v>172.41379310344828</c:v>
                </c:pt>
                <c:pt idx="7">
                  <c:v>192.30769230769232</c:v>
                </c:pt>
                <c:pt idx="8">
                  <c:v>263.15789473684208</c:v>
                </c:pt>
                <c:pt idx="9">
                  <c:v>312.5</c:v>
                </c:pt>
              </c:numCache>
            </c:numRef>
          </c:xVal>
          <c:yVal>
            <c:numRef>
              <c:f>시트1!$I$21:$I$30</c:f>
              <c:numCache>
                <c:formatCode>General</c:formatCode>
                <c:ptCount val="10"/>
                <c:pt idx="0">
                  <c:v>17.145700000000001</c:v>
                </c:pt>
                <c:pt idx="1">
                  <c:v>20.907800000000002</c:v>
                </c:pt>
                <c:pt idx="2">
                  <c:v>23.6661</c:v>
                </c:pt>
                <c:pt idx="3">
                  <c:v>26.530799999999999</c:v>
                </c:pt>
                <c:pt idx="4">
                  <c:v>33.655799999999999</c:v>
                </c:pt>
                <c:pt idx="5">
                  <c:v>35.200400000000002</c:v>
                </c:pt>
                <c:pt idx="6">
                  <c:v>39.424300000000002</c:v>
                </c:pt>
                <c:pt idx="7">
                  <c:v>41.814799999999998</c:v>
                </c:pt>
                <c:pt idx="8">
                  <c:v>66.1661</c:v>
                </c:pt>
                <c:pt idx="9">
                  <c:v>66.447100000000006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909-4FA9-AA4A-67A9A7FB8E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677487"/>
        <c:axId val="453681231"/>
      </c:scatterChart>
      <c:valAx>
        <c:axId val="453677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681231"/>
        <c:crosses val="autoZero"/>
        <c:crossBetween val="midCat"/>
      </c:valAx>
      <c:valAx>
        <c:axId val="453681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36774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800" b="1">
                <a:effectLst/>
              </a:rPr>
              <a:t>베이스 기반 상대 좌표 추정 적용</a:t>
            </a:r>
            <a:r>
              <a:rPr lang="en-US" altLang="ko-KR" sz="1800" b="1">
                <a:effectLst/>
              </a:rPr>
              <a:t>/</a:t>
            </a:r>
            <a:r>
              <a:rPr lang="ko-KR" altLang="en-US" sz="1800" b="1">
                <a:effectLst/>
              </a:rPr>
              <a:t>미적용 시 오차 </a:t>
            </a:r>
            <a:endParaRPr lang="ko-KR" altLang="en-US" sz="18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'웨이포인트 주행'!$R$19</c:f>
              <c:strCache>
                <c:ptCount val="1"/>
                <c:pt idx="0">
                  <c:v>미적용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'웨이포인트 주행'!$R$20:$R$30</c:f>
              <c:numCache>
                <c:formatCode>0.00</c:formatCode>
                <c:ptCount val="11"/>
                <c:pt idx="0">
                  <c:v>2.4572545655670304</c:v>
                </c:pt>
                <c:pt idx="1">
                  <c:v>5.2215706449305097</c:v>
                </c:pt>
                <c:pt idx="2">
                  <c:v>13.327602935261837</c:v>
                </c:pt>
                <c:pt idx="3">
                  <c:v>13.893239363085918</c:v>
                </c:pt>
                <c:pt idx="4">
                  <c:v>14.713004451844633</c:v>
                </c:pt>
                <c:pt idx="5">
                  <c:v>15.27414809408368</c:v>
                </c:pt>
                <c:pt idx="6">
                  <c:v>20.069578969176217</c:v>
                </c:pt>
                <c:pt idx="7">
                  <c:v>20.254305715081919</c:v>
                </c:pt>
                <c:pt idx="8">
                  <c:v>22.124848022076897</c:v>
                </c:pt>
                <c:pt idx="9">
                  <c:v>51.039303482708299</c:v>
                </c:pt>
                <c:pt idx="10">
                  <c:v>58.87174619458812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B3-4632-9028-C3A66D06E5A8}"/>
            </c:ext>
          </c:extLst>
        </c:ser>
        <c:ser>
          <c:idx val="1"/>
          <c:order val="1"/>
          <c:tx>
            <c:strRef>
              <c:f>'웨이포인트 주행'!$S$19</c:f>
              <c:strCache>
                <c:ptCount val="1"/>
                <c:pt idx="0">
                  <c:v>적용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'웨이포인트 주행'!$S$20:$S$30</c:f>
              <c:numCache>
                <c:formatCode>0.00</c:formatCode>
                <c:ptCount val="11"/>
                <c:pt idx="0">
                  <c:v>2.2000000000000028</c:v>
                </c:pt>
                <c:pt idx="1">
                  <c:v>2.6076809620810586</c:v>
                </c:pt>
                <c:pt idx="2">
                  <c:v>0.72801098892805438</c:v>
                </c:pt>
                <c:pt idx="3">
                  <c:v>1</c:v>
                </c:pt>
                <c:pt idx="4">
                  <c:v>3.5735136770411331</c:v>
                </c:pt>
                <c:pt idx="5">
                  <c:v>3.9408120990476037</c:v>
                </c:pt>
                <c:pt idx="6">
                  <c:v>5.9808026217222743</c:v>
                </c:pt>
                <c:pt idx="7">
                  <c:v>4.4944410108488437</c:v>
                </c:pt>
                <c:pt idx="8">
                  <c:v>1.4317821063276397</c:v>
                </c:pt>
                <c:pt idx="9">
                  <c:v>2.059126028197404</c:v>
                </c:pt>
                <c:pt idx="10">
                  <c:v>6.1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B3-4632-9028-C3A66D06E5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6093536"/>
        <c:axId val="1316097280"/>
      </c:lineChart>
      <c:catAx>
        <c:axId val="1316093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웨이포인트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6097280"/>
        <c:crosses val="autoZero"/>
        <c:auto val="1"/>
        <c:lblAlgn val="ctr"/>
        <c:lblOffset val="100"/>
        <c:noMultiLvlLbl val="0"/>
      </c:catAx>
      <c:valAx>
        <c:axId val="131609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오차</a:t>
                </a:r>
                <a:r>
                  <a:rPr lang="en-US" altLang="ko-KR"/>
                  <a:t>[m]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160935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47DCF-C0D7-4DF2-862E-280CB47937E9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237BF-9497-43B3-B602-43F599D0F0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54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36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198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52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597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978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11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31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087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82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85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954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97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00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59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904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49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748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11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408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402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6934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842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17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23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061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04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96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91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00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82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60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04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9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833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711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885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034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28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489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022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607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정의 간략하게</a:t>
            </a:r>
            <a:r>
              <a:rPr lang="en-US" altLang="ko-KR" dirty="0"/>
              <a:t>/</a:t>
            </a:r>
            <a:r>
              <a:rPr lang="ko-KR" altLang="en-US"/>
              <a:t>공통점과 차이점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62384C-B734-456F-A134-0F1DCA93AD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99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37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84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2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6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2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6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99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63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9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6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83216-F94D-49BA-9FA2-C5290C5D03BA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46C92-8BBA-456B-98C8-CFD76934BD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09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player.vimeo.com/video/759746849?h=627fde8206&amp;app_id=122963" TargetMode="External"/><Relationship Id="rId1" Type="http://schemas.openxmlformats.org/officeDocument/2006/relationships/video" Target="https://player.vimeo.com/video/759746759?h=8cb5f8c23f&amp;app_id=122963" TargetMode="Externa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player.vimeo.com/video/759746131?h=bb33fb6c4e&amp;app_id=122963" TargetMode="External"/><Relationship Id="rId4" Type="http://schemas.openxmlformats.org/officeDocument/2006/relationships/image" Target="../media/image4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player.vimeo.com/video/759747114?h=6720fc75d9&amp;app_id=122963" TargetMode="External"/><Relationship Id="rId4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162" y="1155476"/>
            <a:ext cx="10561173" cy="122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ea typeface="나눔고딕 ExtraBold" panose="020D0904000000000000"/>
              </a:rPr>
              <a:t>현장자원활용을 위한 자율 주행 탐사로봇 제어기에 대한 연구</a:t>
            </a:r>
            <a:endParaRPr lang="en-US" altLang="ko-KR" sz="2400" b="1" dirty="0">
              <a:ea typeface="나눔고딕 ExtraBold" panose="020D0904000000000000"/>
            </a:endParaRPr>
          </a:p>
          <a:p>
            <a:pPr marL="0" marR="0" indent="0" algn="ctr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-4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A study on the autonomous rover controller for ISRU</a:t>
            </a:r>
            <a:endParaRPr lang="en-US" altLang="ko-KR" sz="2800" b="1" dirty="0">
              <a:ea typeface="나눔고딕 ExtraBold" panose="020D090400000000000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63552" y="2646203"/>
            <a:ext cx="8493910" cy="642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927014" y="4219390"/>
            <a:ext cx="247949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800" i="0" u="none" strike="noStrike" baseline="0" dirty="0">
                <a:latin typeface="NimbusRomNo9L-Regu"/>
              </a:rPr>
              <a:t>최 재 국 </a:t>
            </a:r>
            <a:endParaRPr lang="en-US" altLang="ko-KR" sz="1800" i="0" u="none" strike="noStrike" baseline="0" dirty="0">
              <a:latin typeface="NimbusRomNo9L-Regu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24004" y="3886847"/>
            <a:ext cx="9772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Authors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041181" y="4225401"/>
            <a:ext cx="89068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2DBED-D66D-4A70-AEEF-F72FC56B2973}"/>
              </a:ext>
            </a:extLst>
          </p:cNvPr>
          <p:cNvSpPr/>
          <p:nvPr/>
        </p:nvSpPr>
        <p:spPr>
          <a:xfrm>
            <a:off x="1979522" y="5239309"/>
            <a:ext cx="1586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University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E6259DD-B3B3-4804-9671-831C3452C962}"/>
              </a:ext>
            </a:extLst>
          </p:cNvPr>
          <p:cNvCxnSpPr>
            <a:cxnSpLocks/>
          </p:cNvCxnSpPr>
          <p:nvPr/>
        </p:nvCxnSpPr>
        <p:spPr>
          <a:xfrm>
            <a:off x="1979522" y="5577863"/>
            <a:ext cx="118723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8CD337-496E-4830-93BF-92AE97BF77A8}"/>
              </a:ext>
            </a:extLst>
          </p:cNvPr>
          <p:cNvSpPr txBox="1"/>
          <p:nvPr/>
        </p:nvSpPr>
        <p:spPr>
          <a:xfrm>
            <a:off x="1896378" y="5692223"/>
            <a:ext cx="791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imbusRomNo9L-Regu"/>
                <a:ea typeface="-윤고딕340" panose="02030504000101010101" pitchFamily="18" charset="-127"/>
              </a:rPr>
              <a:t>홍익대학교 전기공학과</a:t>
            </a:r>
            <a:endParaRPr lang="en-US" altLang="ko-KR" sz="1467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7" name="Picture 6" descr="홍익대학교 - 위키백과, 우리 모두의 백과사전">
            <a:extLst>
              <a:ext uri="{FF2B5EF4-FFF2-40B4-BE49-F238E27FC236}">
                <a16:creationId xmlns:a16="http://schemas.microsoft.com/office/drawing/2014/main" id="{504CBA89-D4F4-447F-B276-7C39BD1CD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48" y="4549025"/>
            <a:ext cx="1554938" cy="151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464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476472" y="264017"/>
            <a:ext cx="156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ISRU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anose="02030504000101010101"/>
              </a:rPr>
              <a:t>Rover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3884" y="1266039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지형 및 광물</a:t>
            </a:r>
          </a:p>
        </p:txBody>
      </p:sp>
      <p:cxnSp>
        <p:nvCxnSpPr>
          <p:cNvPr id="21" name="직선 연결선 20"/>
          <p:cNvCxnSpPr>
            <a:cxnSpLocks/>
          </p:cNvCxnSpPr>
          <p:nvPr/>
        </p:nvCxnSpPr>
        <p:spPr>
          <a:xfrm flipV="1">
            <a:off x="614213" y="1643719"/>
            <a:ext cx="1384529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전자기기, 모니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0CB5888B-FD63-45D1-B2B3-EBD7B34B06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0494" y="1682844"/>
            <a:ext cx="6027202" cy="379142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90E18B-A8BB-4160-91B2-74A5BCB599D8}"/>
              </a:ext>
            </a:extLst>
          </p:cNvPr>
          <p:cNvSpPr/>
          <p:nvPr/>
        </p:nvSpPr>
        <p:spPr>
          <a:xfrm>
            <a:off x="7876401" y="5853678"/>
            <a:ext cx="2600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GAZEBO 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플랫폼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달 표면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)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B95139-0B4A-4FAD-B21C-4BDCC9286F9D}"/>
                  </a:ext>
                </a:extLst>
              </p:cNvPr>
              <p:cNvSpPr txBox="1"/>
              <p:nvPr/>
            </p:nvSpPr>
            <p:spPr>
              <a:xfrm>
                <a:off x="623178" y="1682844"/>
                <a:ext cx="5266634" cy="2907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base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가로 </a:t>
                </a:r>
                <a:r>
                  <a:rPr lang="en-US" altLang="ko-KR" sz="1600" dirty="0"/>
                  <a:t>140m </a:t>
                </a:r>
                <a:r>
                  <a:rPr lang="ko-KR" altLang="en-US" sz="1600" dirty="0"/>
                  <a:t>세로 </a:t>
                </a:r>
                <a:r>
                  <a:rPr lang="en-US" altLang="ko-KR" sz="1600" dirty="0"/>
                  <a:t>120m</a:t>
                </a:r>
                <a:r>
                  <a:rPr lang="ko-KR" altLang="en-US" sz="1600" dirty="0"/>
                  <a:t>의 직사각형 형태</a:t>
                </a:r>
                <a:endParaRPr lang="en-US" altLang="ko-KR" sz="1600" dirty="0"/>
              </a:p>
              <a:p>
                <a:pPr marL="342900" indent="-342900" fontAlgn="base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중앙에 반지름 </a:t>
                </a:r>
                <a:r>
                  <a:rPr lang="en-US" altLang="ko-KR" sz="1600" dirty="0"/>
                  <a:t>40m </a:t>
                </a:r>
                <a:r>
                  <a:rPr lang="ko-KR" altLang="en-US" sz="1600" dirty="0"/>
                  <a:t>크기의 분지가 형성</a:t>
                </a:r>
                <a:endParaRPr lang="en-US" altLang="ko-KR" sz="1600" dirty="0"/>
              </a:p>
              <a:p>
                <a:pPr marL="342900" indent="-342900" fontAlgn="base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분지 외부에는 약 </a:t>
                </a:r>
                <a:r>
                  <a:rPr lang="en-US" altLang="ko-KR" sz="1600" dirty="0"/>
                  <a:t>3m </a:t>
                </a:r>
                <a:r>
                  <a:rPr lang="ko-KR" altLang="en-US" sz="1600" dirty="0"/>
                  <a:t>깊이의 구덩이들이 형성</a:t>
                </a:r>
                <a:endParaRPr lang="en-US" altLang="ko-KR" sz="1600" dirty="0"/>
              </a:p>
              <a:p>
                <a:pPr marL="342900" indent="-342900" fontAlgn="base">
                  <a:lnSpc>
                    <a:spcPct val="300000"/>
                  </a:lnSpc>
                  <a:buFont typeface="+mj-lt"/>
                  <a:buAutoNum type="arabicPeriod"/>
                </a:pPr>
                <a:r>
                  <a:rPr lang="ko-KR" altLang="en-US" sz="1600" dirty="0"/>
                  <a:t>중력가속도는 달과 유사한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1.62 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/>
                  <a:t>로 설정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B95139-0B4A-4FAD-B21C-4BDCC9286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78" y="1682844"/>
                <a:ext cx="5266634" cy="2907719"/>
              </a:xfrm>
              <a:prstGeom prst="rect">
                <a:avLst/>
              </a:prstGeom>
              <a:blipFill>
                <a:blip r:embed="rId4"/>
                <a:stretch>
                  <a:fillRect l="-810" b="-2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2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476472" y="264017"/>
            <a:ext cx="156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ISRU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anose="02030504000101010101"/>
              </a:rPr>
              <a:t>Rover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3884" y="1266039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지형 및 광물</a:t>
            </a:r>
          </a:p>
        </p:txBody>
      </p:sp>
      <p:cxnSp>
        <p:nvCxnSpPr>
          <p:cNvPr id="21" name="직선 연결선 20"/>
          <p:cNvCxnSpPr>
            <a:cxnSpLocks/>
          </p:cNvCxnSpPr>
          <p:nvPr/>
        </p:nvCxnSpPr>
        <p:spPr>
          <a:xfrm flipV="1">
            <a:off x="614213" y="1643719"/>
            <a:ext cx="1384529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90E18B-A8BB-4160-91B2-74A5BCB599D8}"/>
              </a:ext>
            </a:extLst>
          </p:cNvPr>
          <p:cNvSpPr/>
          <p:nvPr/>
        </p:nvSpPr>
        <p:spPr>
          <a:xfrm>
            <a:off x="7342093" y="5525141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Ice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 광물 자원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B0D98D-79F5-488D-9E99-324958B1D665}"/>
              </a:ext>
            </a:extLst>
          </p:cNvPr>
          <p:cNvSpPr/>
          <p:nvPr/>
        </p:nvSpPr>
        <p:spPr>
          <a:xfrm>
            <a:off x="9728121" y="5525918"/>
            <a:ext cx="2175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경사면에 배치된 자원</a:t>
            </a:r>
          </a:p>
        </p:txBody>
      </p:sp>
      <p:pic>
        <p:nvPicPr>
          <p:cNvPr id="3" name="그림 2" descr="텍스트, 전자기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ECC0459C-6F55-4BA0-8563-A1D21AF38A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6" r="26620"/>
          <a:stretch/>
        </p:blipFill>
        <p:spPr>
          <a:xfrm>
            <a:off x="9771531" y="2350768"/>
            <a:ext cx="2088776" cy="2974268"/>
          </a:xfrm>
          <a:prstGeom prst="rect">
            <a:avLst/>
          </a:prstGeom>
        </p:spPr>
      </p:pic>
      <p:pic>
        <p:nvPicPr>
          <p:cNvPr id="25" name="그림 24" descr="텍스트, 실내, 전자기기, 모니터이(가) 표시된 사진&#10;&#10;자동 생성된 설명">
            <a:extLst>
              <a:ext uri="{FF2B5EF4-FFF2-40B4-BE49-F238E27FC236}">
                <a16:creationId xmlns:a16="http://schemas.microsoft.com/office/drawing/2014/main" id="{05082AEC-2D63-4413-93AC-5FAA40B537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1" r="21458"/>
          <a:stretch/>
        </p:blipFill>
        <p:spPr>
          <a:xfrm>
            <a:off x="7010400" y="2350768"/>
            <a:ext cx="2088776" cy="29742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37D7AB-2ED8-490F-A33B-B84AC3B4AEED}"/>
              </a:ext>
            </a:extLst>
          </p:cNvPr>
          <p:cNvSpPr txBox="1"/>
          <p:nvPr/>
        </p:nvSpPr>
        <p:spPr>
          <a:xfrm>
            <a:off x="623177" y="1682844"/>
            <a:ext cx="6073457" cy="395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반지름 </a:t>
            </a:r>
            <a:r>
              <a:rPr lang="en-US" altLang="ko-KR" sz="1600" dirty="0"/>
              <a:t>0.5m</a:t>
            </a:r>
            <a:r>
              <a:rPr lang="ko-KR" altLang="en-US" sz="1600" dirty="0"/>
              <a:t>의 원통 형태</a:t>
            </a:r>
            <a:endParaRPr lang="en-US" altLang="ko-KR" sz="1600" dirty="0"/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 광물의 종류는 </a:t>
            </a:r>
            <a:r>
              <a:rPr lang="en-US" altLang="ko-KR" sz="1600" dirty="0"/>
              <a:t>8</a:t>
            </a:r>
            <a:r>
              <a:rPr lang="ko-KR" altLang="en-US" sz="1600" dirty="0"/>
              <a:t>종류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Ice(</a:t>
            </a:r>
            <a:r>
              <a:rPr lang="ko-KR" altLang="en-US" sz="1600" dirty="0"/>
              <a:t>얼음</a:t>
            </a:r>
            <a:r>
              <a:rPr lang="en-US" altLang="ko-KR" sz="1600" dirty="0"/>
              <a:t>), Ethane(</a:t>
            </a:r>
            <a:r>
              <a:rPr lang="ko-KR" altLang="en-US" sz="1600" dirty="0"/>
              <a:t>에탄</a:t>
            </a:r>
            <a:r>
              <a:rPr lang="en-US" altLang="ko-KR" sz="1600" dirty="0"/>
              <a:t>), </a:t>
            </a:r>
            <a:br>
              <a:rPr lang="en-US" altLang="ko-KR" sz="1600" dirty="0"/>
            </a:br>
            <a:r>
              <a:rPr lang="en-US" altLang="ko-KR" sz="1600" dirty="0"/>
              <a:t>Carbon Monoxide(</a:t>
            </a:r>
            <a:r>
              <a:rPr lang="ko-KR" altLang="en-US" sz="1600" dirty="0"/>
              <a:t>일산화탄소</a:t>
            </a:r>
            <a:r>
              <a:rPr lang="en-US" altLang="ko-KR" sz="1600" dirty="0"/>
              <a:t>), Methanol(</a:t>
            </a:r>
            <a:r>
              <a:rPr lang="ko-KR" altLang="en-US" sz="1600" dirty="0"/>
              <a:t>메탄올</a:t>
            </a:r>
            <a:r>
              <a:rPr lang="en-US" altLang="ko-KR" sz="1600" dirty="0"/>
              <a:t>), </a:t>
            </a:r>
            <a:br>
              <a:rPr lang="en-US" altLang="ko-KR" sz="1600" dirty="0"/>
            </a:br>
            <a:r>
              <a:rPr lang="en-US" altLang="ko-KR" sz="1600" dirty="0"/>
              <a:t>Carbon Dioxide(</a:t>
            </a:r>
            <a:r>
              <a:rPr lang="ko-KR" altLang="en-US" sz="1600" dirty="0"/>
              <a:t>이산화탄소</a:t>
            </a:r>
            <a:r>
              <a:rPr lang="en-US" altLang="ko-KR" sz="1600" dirty="0"/>
              <a:t>), Ammonia(</a:t>
            </a:r>
            <a:r>
              <a:rPr lang="ko-KR" altLang="en-US" sz="1600" dirty="0"/>
              <a:t>암모니아</a:t>
            </a:r>
            <a:r>
              <a:rPr lang="en-US" altLang="ko-KR" sz="1600" dirty="0"/>
              <a:t>), </a:t>
            </a:r>
            <a:br>
              <a:rPr lang="en-US" altLang="ko-KR" sz="1600" dirty="0"/>
            </a:br>
            <a:r>
              <a:rPr lang="en-US" altLang="ko-KR" sz="1600" dirty="0"/>
              <a:t>Hydrogen Sulfite(</a:t>
            </a:r>
            <a:r>
              <a:rPr lang="ko-KR" altLang="en-US" sz="1600" dirty="0"/>
              <a:t>황화수소</a:t>
            </a:r>
            <a:r>
              <a:rPr lang="en-US" altLang="ko-KR" sz="1600" dirty="0"/>
              <a:t>), Sulfur Dioxide(</a:t>
            </a:r>
            <a:r>
              <a:rPr lang="ko-KR" altLang="en-US" sz="1600" dirty="0"/>
              <a:t>이산화황</a:t>
            </a:r>
            <a:r>
              <a:rPr lang="en-US" altLang="ko-KR" sz="1600" dirty="0"/>
              <a:t>)</a:t>
            </a: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시뮬레이션 내에 총 </a:t>
            </a:r>
            <a:r>
              <a:rPr lang="en-US" altLang="ko-KR" sz="1600" dirty="0"/>
              <a:t>29</a:t>
            </a:r>
            <a:r>
              <a:rPr lang="ko-KR" altLang="en-US" sz="1600" dirty="0"/>
              <a:t>개가 배치</a:t>
            </a:r>
            <a:endParaRPr lang="en-US" altLang="ko-KR" sz="1600" dirty="0"/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대부분 지표면안에 완전히 잠겨 있어 관측 불가능하나</a:t>
            </a:r>
            <a:br>
              <a:rPr lang="en-US" altLang="ko-KR" sz="1600" dirty="0"/>
            </a:br>
            <a:r>
              <a:rPr lang="ko-KR" altLang="en-US" sz="1600" dirty="0"/>
              <a:t>경사면에서 일부분이 노출되어 관측 가능</a:t>
            </a:r>
          </a:p>
        </p:txBody>
      </p:sp>
    </p:spTree>
    <p:extLst>
      <p:ext uri="{BB962C8B-B14F-4D97-AF65-F5344CB8AC3E}">
        <p14:creationId xmlns:p14="http://schemas.microsoft.com/office/powerpoint/2010/main" val="290324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476472" y="264017"/>
            <a:ext cx="156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ISRU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anose="02030504000101010101"/>
              </a:rPr>
              <a:t>Rover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3884" y="1266039"/>
            <a:ext cx="1354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지형 및 광물</a:t>
            </a:r>
          </a:p>
        </p:txBody>
      </p:sp>
      <p:cxnSp>
        <p:nvCxnSpPr>
          <p:cNvPr id="21" name="직선 연결선 20"/>
          <p:cNvCxnSpPr>
            <a:cxnSpLocks/>
          </p:cNvCxnSpPr>
          <p:nvPr/>
        </p:nvCxnSpPr>
        <p:spPr>
          <a:xfrm flipV="1">
            <a:off x="614213" y="1643719"/>
            <a:ext cx="1384529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90E18B-A8BB-4160-91B2-74A5BCB599D8}"/>
              </a:ext>
            </a:extLst>
          </p:cNvPr>
          <p:cNvSpPr/>
          <p:nvPr/>
        </p:nvSpPr>
        <p:spPr>
          <a:xfrm>
            <a:off x="8711245" y="6140548"/>
            <a:ext cx="1765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좌표 파악용 상자</a:t>
            </a:r>
          </a:p>
        </p:txBody>
      </p:sp>
      <p:pic>
        <p:nvPicPr>
          <p:cNvPr id="2049" name="_x454650752">
            <a:extLst>
              <a:ext uri="{FF2B5EF4-FFF2-40B4-BE49-F238E27FC236}">
                <a16:creationId xmlns:a16="http://schemas.microsoft.com/office/drawing/2014/main" id="{F963909A-3468-44B2-A4EB-E1DB8EAF3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"/>
          <a:stretch>
            <a:fillRect/>
          </a:stretch>
        </p:blipFill>
        <p:spPr bwMode="auto">
          <a:xfrm>
            <a:off x="7224718" y="1918834"/>
            <a:ext cx="4115635" cy="39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269F68-5C2A-4EFC-91AB-06481B98DF90}"/>
              </a:ext>
            </a:extLst>
          </p:cNvPr>
          <p:cNvSpPr txBox="1"/>
          <p:nvPr/>
        </p:nvSpPr>
        <p:spPr>
          <a:xfrm>
            <a:off x="623178" y="1682844"/>
            <a:ext cx="5266634" cy="3060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600" dirty="0"/>
              <a:t>가로 </a:t>
            </a:r>
            <a:r>
              <a:rPr lang="en-US" altLang="ko-KR" sz="1600" dirty="0"/>
              <a:t>1m, </a:t>
            </a:r>
            <a:r>
              <a:rPr lang="ko-KR" altLang="en-US" sz="1600" dirty="0"/>
              <a:t>세로 </a:t>
            </a:r>
            <a:r>
              <a:rPr lang="en-US" altLang="ko-KR" sz="1600" dirty="0"/>
              <a:t>1m, </a:t>
            </a:r>
            <a:r>
              <a:rPr lang="ko-KR" altLang="en-US" sz="1600" dirty="0"/>
              <a:t>높이</a:t>
            </a:r>
            <a:r>
              <a:rPr lang="en-US" altLang="ko-KR" sz="1600" dirty="0"/>
              <a:t> 1m</a:t>
            </a:r>
            <a:r>
              <a:rPr lang="ko-KR" altLang="en-US" sz="1600" dirty="0"/>
              <a:t>의 정육면체 형태</a:t>
            </a:r>
            <a:endParaRPr lang="en-US" altLang="ko-KR" sz="1600" dirty="0"/>
          </a:p>
          <a:p>
            <a:pPr marL="342900" indent="-342900" fontAlgn="base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600" dirty="0"/>
              <a:t>탐사로봇의 외부 물체 판별 및 좌표 파악능력 </a:t>
            </a:r>
            <a:br>
              <a:rPr lang="en-US" altLang="ko-KR" sz="1600" dirty="0"/>
            </a:br>
            <a:r>
              <a:rPr lang="ko-KR" altLang="en-US" sz="1600" dirty="0"/>
              <a:t>실험을 위해 사용</a:t>
            </a:r>
            <a:endParaRPr lang="en-US" altLang="ko-KR" sz="1600" dirty="0"/>
          </a:p>
          <a:p>
            <a:pPr marL="342900" indent="-342900" fontAlgn="base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600" dirty="0"/>
              <a:t>분지 내에 탐사로봇이 관측 가능한 </a:t>
            </a:r>
            <a:br>
              <a:rPr lang="en-US" altLang="ko-KR" sz="1600" dirty="0"/>
            </a:br>
            <a:r>
              <a:rPr lang="ko-KR" altLang="en-US" sz="1600" dirty="0"/>
              <a:t>무작위 좌표로 생성</a:t>
            </a:r>
          </a:p>
        </p:txBody>
      </p:sp>
    </p:spTree>
    <p:extLst>
      <p:ext uri="{BB962C8B-B14F-4D97-AF65-F5344CB8AC3E}">
        <p14:creationId xmlns:p14="http://schemas.microsoft.com/office/powerpoint/2010/main" val="280546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476472" y="264017"/>
            <a:ext cx="156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ISRU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anose="02030504000101010101"/>
              </a:rPr>
              <a:t>Rover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3884" y="126603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탐사로봇</a:t>
            </a:r>
          </a:p>
        </p:txBody>
      </p:sp>
      <p:cxnSp>
        <p:nvCxnSpPr>
          <p:cNvPr id="21" name="직선 연결선 20"/>
          <p:cNvCxnSpPr>
            <a:cxnSpLocks/>
          </p:cNvCxnSpPr>
          <p:nvPr/>
        </p:nvCxnSpPr>
        <p:spPr>
          <a:xfrm flipV="1">
            <a:off x="614213" y="1643720"/>
            <a:ext cx="1035074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90E18B-A8BB-4160-91B2-74A5BCB599D8}"/>
              </a:ext>
            </a:extLst>
          </p:cNvPr>
          <p:cNvSpPr/>
          <p:nvPr/>
        </p:nvSpPr>
        <p:spPr>
          <a:xfrm>
            <a:off x="9183971" y="609351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탐사로봇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69F68-5C2A-4EFC-91AB-06481B98DF90}"/>
              </a:ext>
            </a:extLst>
          </p:cNvPr>
          <p:cNvSpPr txBox="1"/>
          <p:nvPr/>
        </p:nvSpPr>
        <p:spPr>
          <a:xfrm>
            <a:off x="623178" y="1682844"/>
            <a:ext cx="5266634" cy="367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600" dirty="0"/>
              <a:t>NASA</a:t>
            </a:r>
            <a:r>
              <a:rPr lang="ko-KR" altLang="en-US" sz="1600" dirty="0"/>
              <a:t>에서 배포한 </a:t>
            </a:r>
            <a:r>
              <a:rPr lang="en-US" altLang="ko-KR" sz="1600" dirty="0"/>
              <a:t>Scout </a:t>
            </a:r>
            <a:r>
              <a:rPr lang="ko-KR" altLang="en-US" sz="1600" dirty="0"/>
              <a:t>로봇 모델 </a:t>
            </a:r>
            <a:endParaRPr lang="en-US" altLang="ko-KR" sz="1600" dirty="0"/>
          </a:p>
          <a:p>
            <a:pPr marL="342900" indent="-342900" fontAlgn="base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600" dirty="0"/>
              <a:t>가로 </a:t>
            </a:r>
            <a:r>
              <a:rPr lang="en-US" altLang="ko-KR" sz="1600" dirty="0"/>
              <a:t>2.2m, </a:t>
            </a:r>
            <a:r>
              <a:rPr lang="ko-KR" altLang="en-US" sz="1600" dirty="0"/>
              <a:t>세로 </a:t>
            </a:r>
            <a:r>
              <a:rPr lang="en-US" altLang="ko-KR" sz="1600" dirty="0"/>
              <a:t>2.2m, </a:t>
            </a:r>
            <a:r>
              <a:rPr lang="ko-KR" altLang="en-US" sz="1600" dirty="0"/>
              <a:t>높이 </a:t>
            </a:r>
            <a:r>
              <a:rPr lang="en-US" altLang="ko-KR" sz="1600" dirty="0"/>
              <a:t>0.9m</a:t>
            </a:r>
            <a:r>
              <a:rPr lang="ko-KR" altLang="en-US" sz="1600" dirty="0"/>
              <a:t>의</a:t>
            </a:r>
            <a:r>
              <a:rPr lang="en-US" altLang="ko-KR" sz="1600" dirty="0"/>
              <a:t> </a:t>
            </a:r>
            <a:r>
              <a:rPr lang="ko-KR" altLang="en-US" sz="1600" dirty="0"/>
              <a:t>형태</a:t>
            </a:r>
            <a:endParaRPr lang="en-US" altLang="ko-KR" sz="1600" dirty="0"/>
          </a:p>
          <a:p>
            <a:pPr marL="342900" indent="-342900" fontAlgn="base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600" dirty="0"/>
              <a:t>최대 속도 </a:t>
            </a:r>
            <a:r>
              <a:rPr lang="en-US" altLang="ko-KR" sz="1600" dirty="0"/>
              <a:t>1.5m/s</a:t>
            </a:r>
            <a:r>
              <a:rPr lang="ko-KR" altLang="en-US" sz="1600" dirty="0"/>
              <a:t>로 이동 가능하며</a:t>
            </a:r>
            <a:br>
              <a:rPr lang="en-US" altLang="ko-KR" sz="1600" dirty="0"/>
            </a:br>
            <a:r>
              <a:rPr lang="ko-KR" altLang="en-US" sz="1600" dirty="0"/>
              <a:t>각 바퀴의 관절과 회전속도를 따로 제어 가능</a:t>
            </a:r>
            <a:endParaRPr lang="en-US" altLang="ko-KR" sz="1600" dirty="0"/>
          </a:p>
          <a:p>
            <a:pPr marL="342900" indent="-342900" fontAlgn="base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600" dirty="0"/>
              <a:t>로봇 전면부에는 스테레오 카메라와 라이다 센서</a:t>
            </a:r>
            <a:r>
              <a:rPr lang="en-US" altLang="ko-KR" sz="1600" dirty="0"/>
              <a:t>,</a:t>
            </a:r>
            <a:br>
              <a:rPr lang="en-US" altLang="ko-KR" sz="1600" dirty="0"/>
            </a:br>
            <a:r>
              <a:rPr lang="ko-KR" altLang="en-US" sz="1600" dirty="0"/>
              <a:t>조명</a:t>
            </a:r>
            <a:r>
              <a:rPr lang="en-US" altLang="ko-KR" sz="1600" dirty="0"/>
              <a:t>, </a:t>
            </a:r>
            <a:r>
              <a:rPr lang="ko-KR" altLang="en-US" sz="1600" dirty="0"/>
              <a:t>광물 탐지 센서가 장착</a:t>
            </a:r>
            <a:endParaRPr lang="en-US" altLang="ko-KR" sz="1600" dirty="0"/>
          </a:p>
        </p:txBody>
      </p:sp>
      <p:pic>
        <p:nvPicPr>
          <p:cNvPr id="10241" name="_x454651312">
            <a:extLst>
              <a:ext uri="{FF2B5EF4-FFF2-40B4-BE49-F238E27FC236}">
                <a16:creationId xmlns:a16="http://schemas.microsoft.com/office/drawing/2014/main" id="{71DA20D1-600C-4205-8D3C-2A297DFB3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381" r="8655" b="8459"/>
          <a:stretch/>
        </p:blipFill>
        <p:spPr bwMode="auto">
          <a:xfrm>
            <a:off x="8247528" y="1018675"/>
            <a:ext cx="2878290" cy="229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454651552">
            <a:extLst>
              <a:ext uri="{FF2B5EF4-FFF2-40B4-BE49-F238E27FC236}">
                <a16:creationId xmlns:a16="http://schemas.microsoft.com/office/drawing/2014/main" id="{0A5C4328-ECF5-4F4C-A21F-7576C7376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7" t="26517" r="13684" b="15236"/>
          <a:stretch/>
        </p:blipFill>
        <p:spPr bwMode="auto">
          <a:xfrm>
            <a:off x="8247528" y="3541840"/>
            <a:ext cx="2931459" cy="232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94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4157" y="3128580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객체 탐지 및 판별</a:t>
            </a:r>
            <a:endParaRPr lang="en-US" altLang="ko-KR" sz="2400" b="1" dirty="0">
              <a:latin typeface="+mj-lt"/>
              <a:ea typeface="-윤고딕340" panose="02030504000101010101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98390" y="2891462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3908387" y="2891462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55177" y="2891844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4156604" y="2891461"/>
            <a:ext cx="4534389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496219" y="2851581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63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815399" y="280371"/>
            <a:ext cx="2162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Object Classification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4258" y="1406268"/>
            <a:ext cx="2912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YOLO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: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You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Only Look Once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 flipV="1">
            <a:off x="803312" y="1721392"/>
            <a:ext cx="2755676" cy="2343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04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DD1476-D056-4D84-AC39-494DE5E17893}"/>
              </a:ext>
            </a:extLst>
          </p:cNvPr>
          <p:cNvSpPr txBox="1"/>
          <p:nvPr/>
        </p:nvSpPr>
        <p:spPr>
          <a:xfrm>
            <a:off x="660292" y="1944715"/>
            <a:ext cx="4918756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dirty="0"/>
              <a:t>2016</a:t>
            </a:r>
            <a:r>
              <a:rPr lang="ko-KR" altLang="en-US" sz="1600" dirty="0"/>
              <a:t>년 발표된 동명의 논문에서 발표된 모델</a:t>
            </a:r>
            <a:endParaRPr lang="en-US" altLang="ko-KR" sz="1600" dirty="0"/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객체 위치 추정과 판별을 순차적으로 수행하는 기존의 </a:t>
            </a:r>
            <a:r>
              <a:rPr lang="en-US" altLang="ko-KR" sz="1600" dirty="0"/>
              <a:t>R-CNN</a:t>
            </a:r>
            <a:r>
              <a:rPr lang="ko-KR" altLang="en-US" sz="1600" dirty="0"/>
              <a:t>등과 달리 한번에 작업을 수행해</a:t>
            </a:r>
            <a:br>
              <a:rPr lang="en-US" altLang="ko-KR" sz="1600" dirty="0"/>
            </a:br>
            <a:r>
              <a:rPr lang="ko-KR" altLang="en-US" sz="1600" dirty="0"/>
              <a:t>더 높은 검출속도를 보임 </a:t>
            </a:r>
            <a:endParaRPr lang="en-US" altLang="ko-KR" sz="1600" dirty="0"/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암석</a:t>
            </a:r>
            <a:r>
              <a:rPr lang="en-US" altLang="ko-KR" sz="1600" dirty="0"/>
              <a:t>, </a:t>
            </a:r>
            <a:r>
              <a:rPr lang="ko-KR" altLang="en-US" sz="1600" dirty="0"/>
              <a:t>광물 자원</a:t>
            </a:r>
            <a:r>
              <a:rPr lang="en-US" altLang="ko-KR" sz="1600" dirty="0"/>
              <a:t>, </a:t>
            </a:r>
            <a:r>
              <a:rPr lang="ko-KR" altLang="en-US" sz="1600" dirty="0"/>
              <a:t>베이스</a:t>
            </a:r>
            <a:r>
              <a:rPr lang="en-US" altLang="ko-KR" sz="1600" dirty="0"/>
              <a:t>, </a:t>
            </a:r>
            <a:r>
              <a:rPr lang="ko-KR" altLang="en-US" sz="1600" dirty="0"/>
              <a:t>마커</a:t>
            </a:r>
            <a:r>
              <a:rPr lang="en-US" altLang="ko-KR" sz="1600" dirty="0"/>
              <a:t>, </a:t>
            </a:r>
            <a:r>
              <a:rPr lang="ko-KR" altLang="en-US" sz="1600" dirty="0"/>
              <a:t>상자 </a:t>
            </a:r>
            <a:r>
              <a:rPr lang="en-US" altLang="ko-KR" sz="1600" dirty="0"/>
              <a:t>5</a:t>
            </a:r>
            <a:r>
              <a:rPr lang="ko-KR" altLang="en-US" sz="1600" dirty="0"/>
              <a:t>개의 </a:t>
            </a:r>
            <a:br>
              <a:rPr lang="en-US" altLang="ko-KR" sz="1600" dirty="0"/>
            </a:br>
            <a:r>
              <a:rPr lang="ko-KR" altLang="en-US" sz="1600" dirty="0"/>
              <a:t>객체를 판별하는데 사용</a:t>
            </a:r>
            <a:endParaRPr lang="en-US" altLang="ko-KR" sz="16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20763DF-44A9-4DE6-95CB-E2A67A424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57" y="1349801"/>
            <a:ext cx="6192314" cy="522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38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815399" y="280371"/>
            <a:ext cx="2162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Object Classification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4258" y="1406268"/>
            <a:ext cx="2223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YOLO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: 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학습 데이터셋</a:t>
            </a: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 flipV="1">
            <a:off x="803312" y="1726962"/>
            <a:ext cx="2100660" cy="1786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04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11265" name="_x454651952">
            <a:extLst>
              <a:ext uri="{FF2B5EF4-FFF2-40B4-BE49-F238E27FC236}">
                <a16:creationId xmlns:a16="http://schemas.microsoft.com/office/drawing/2014/main" id="{A3D65C4F-50C6-4DF7-9092-5B28A707F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t="11061" r="9806"/>
          <a:stretch/>
        </p:blipFill>
        <p:spPr bwMode="auto">
          <a:xfrm>
            <a:off x="505380" y="2065515"/>
            <a:ext cx="5428622" cy="33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_x454652192">
            <a:extLst>
              <a:ext uri="{FF2B5EF4-FFF2-40B4-BE49-F238E27FC236}">
                <a16:creationId xmlns:a16="http://schemas.microsoft.com/office/drawing/2014/main" id="{6ADC5DFB-EFBE-4593-9231-238481D73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0" t="10669" r="9675" b="213"/>
          <a:stretch/>
        </p:blipFill>
        <p:spPr bwMode="auto">
          <a:xfrm>
            <a:off x="6343068" y="2065515"/>
            <a:ext cx="5476347" cy="338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17E4A7-CCAE-4488-9B59-631B63A9B5C8}"/>
              </a:ext>
            </a:extLst>
          </p:cNvPr>
          <p:cNvSpPr txBox="1"/>
          <p:nvPr/>
        </p:nvSpPr>
        <p:spPr>
          <a:xfrm>
            <a:off x="3059171" y="5929794"/>
            <a:ext cx="6228824" cy="412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YOLO MARK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이미지 경계 박스 작업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682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TAB-Map – Ekpyrotic Frood">
            <a:extLst>
              <a:ext uri="{FF2B5EF4-FFF2-40B4-BE49-F238E27FC236}">
                <a16:creationId xmlns:a16="http://schemas.microsoft.com/office/drawing/2014/main" id="{C7C7E40D-361C-43AE-9C75-E941472B3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" t="7408" b="5173"/>
          <a:stretch/>
        </p:blipFill>
        <p:spPr bwMode="auto">
          <a:xfrm>
            <a:off x="5590988" y="1808628"/>
            <a:ext cx="6354232" cy="375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815399" y="280371"/>
            <a:ext cx="2162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Object Classification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4258" y="1406268"/>
            <a:ext cx="1335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RTAB SLAM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803312" y="1744826"/>
            <a:ext cx="128612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04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F9E69C-2372-47D8-9F99-DF437091E318}"/>
              </a:ext>
            </a:extLst>
          </p:cNvPr>
          <p:cNvSpPr txBox="1"/>
          <p:nvPr/>
        </p:nvSpPr>
        <p:spPr>
          <a:xfrm>
            <a:off x="623178" y="1682844"/>
            <a:ext cx="4918756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dirty="0"/>
              <a:t>RTAB : Real Time Appearance Based Mapping</a:t>
            </a:r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루프 폐쇄 탐지기를 기반으로 하는 </a:t>
            </a:r>
            <a:r>
              <a:rPr lang="en-US" altLang="ko-KR" sz="1600" dirty="0"/>
              <a:t>SLAM </a:t>
            </a:r>
            <a:r>
              <a:rPr lang="ko-KR" altLang="en-US" sz="1600" dirty="0"/>
              <a:t>모델</a:t>
            </a:r>
            <a:endParaRPr lang="en-US" altLang="ko-KR" sz="1600" dirty="0"/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/>
              <a:t>이미지 </a:t>
            </a:r>
            <a:r>
              <a:rPr lang="en-US" altLang="ko-KR" sz="1600" dirty="0"/>
              <a:t>Point</a:t>
            </a:r>
            <a:r>
              <a:rPr lang="ko-KR" altLang="en-US" sz="1600" dirty="0"/>
              <a:t>들의 거리와 색상정보가 담긴 </a:t>
            </a:r>
            <a:br>
              <a:rPr lang="en-US" altLang="ko-KR" sz="1600" dirty="0"/>
            </a:br>
            <a:r>
              <a:rPr lang="en-US" altLang="ko-KR" sz="1600" dirty="0" err="1"/>
              <a:t>Pointcloud</a:t>
            </a:r>
            <a:r>
              <a:rPr lang="ko-KR" altLang="en-US" sz="1600" dirty="0"/>
              <a:t>를 제공</a:t>
            </a:r>
            <a:endParaRPr lang="en-US" altLang="ko-KR" sz="1600" dirty="0"/>
          </a:p>
          <a:p>
            <a:pPr marL="342900" indent="-342900" fontAlgn="base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dirty="0" err="1"/>
              <a:t>Pointcloud</a:t>
            </a:r>
            <a:r>
              <a:rPr lang="ko-KR" altLang="en-US" sz="1600" dirty="0"/>
              <a:t>중 특정 색상을 선별하여 상자를 </a:t>
            </a:r>
            <a:br>
              <a:rPr lang="en-US" altLang="ko-KR" sz="1600" dirty="0"/>
            </a:br>
            <a:r>
              <a:rPr lang="ko-KR" altLang="en-US" sz="1600" dirty="0"/>
              <a:t>판별하고 위치를 추정하는데 사용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0233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4157" y="3128580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자율 주행 탐사 방법</a:t>
            </a:r>
            <a:endParaRPr lang="en-US" altLang="ko-KR" sz="28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-윤고딕340" panose="02030504000101010101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90907" y="2922851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4200904" y="2922851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247694" y="2923233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4449122" y="2922850"/>
            <a:ext cx="3917212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3788736" y="2882970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05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33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14" name="_x447707056">
            <a:extLst>
              <a:ext uri="{FF2B5EF4-FFF2-40B4-BE49-F238E27FC236}">
                <a16:creationId xmlns:a16="http://schemas.microsoft.com/office/drawing/2014/main" id="{0CC5F3AB-2585-44BD-A39A-D84C788F4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350" y="1744822"/>
            <a:ext cx="4939553" cy="43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1693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웨이포인트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주행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157233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E7F6B0-115E-4683-9AF4-CE5036FE9F63}"/>
              </a:ext>
            </a:extLst>
          </p:cNvPr>
          <p:cNvSpPr txBox="1"/>
          <p:nvPr/>
        </p:nvSpPr>
        <p:spPr>
          <a:xfrm>
            <a:off x="7578247" y="6254257"/>
            <a:ext cx="2678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탐색 경로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웨이포인트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D97B68-A10C-4D8D-B8E0-D5F5541BF06B}"/>
              </a:ext>
            </a:extLst>
          </p:cNvPr>
          <p:cNvSpPr txBox="1"/>
          <p:nvPr/>
        </p:nvSpPr>
        <p:spPr>
          <a:xfrm>
            <a:off x="803312" y="1954837"/>
            <a:ext cx="4918756" cy="367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광물이 최소 </a:t>
            </a:r>
            <a:r>
              <a:rPr lang="en-US" altLang="ko-KR" sz="1600" dirty="0"/>
              <a:t>1</a:t>
            </a:r>
            <a:r>
              <a:rPr lang="ko-KR" altLang="en-US" sz="1600" dirty="0"/>
              <a:t>개 이상 생성되는 지점들을 </a:t>
            </a:r>
            <a:br>
              <a:rPr lang="en-US" altLang="ko-KR" sz="1600" dirty="0"/>
            </a:br>
            <a:r>
              <a:rPr lang="ko-KR" altLang="en-US" sz="1600" dirty="0" err="1"/>
              <a:t>웨이포인트로</a:t>
            </a:r>
            <a:r>
              <a:rPr lang="ko-KR" altLang="en-US" sz="1600" dirty="0"/>
              <a:t> 설정 </a:t>
            </a:r>
            <a:endParaRPr lang="en-US" altLang="ko-KR" sz="1600" dirty="0"/>
          </a:p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언덕과 구덩이를 지나는 횟수가 최소가 되도록 고려하는 경로 설정</a:t>
            </a:r>
          </a:p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좌표 오차 보정을 위해 구덩이 하나를 통과한 후베이스로 복귀하는 경로를 설정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2297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00539" y="2627039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01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개</a:t>
            </a:r>
            <a:r>
              <a:rPr lang="ko-KR" altLang="en-US" sz="1600" dirty="0">
                <a:latin typeface="+mj-lt"/>
                <a:ea typeface="-윤고딕340" panose="02030504000101010101"/>
              </a:rPr>
              <a:t> 요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-윤고딕340" panose="0203050400010101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00539" y="3203103"/>
            <a:ext cx="976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02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 </a:t>
            </a:r>
            <a:r>
              <a:rPr lang="ko-KR" altLang="en-US" sz="1600" dirty="0">
                <a:latin typeface="+mj-lt"/>
                <a:ea typeface="-윤고딕340" panose="02030504000101010101"/>
              </a:rPr>
              <a:t>서 론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-윤고딕340" panose="02030504000101010101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00539" y="3779167"/>
            <a:ext cx="2207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03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현장자원활용 로봇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100539" y="4355232"/>
            <a:ext cx="3361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04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객체 탐지 및 판별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78766" y="2036266"/>
            <a:ext cx="723589" cy="30559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056237" y="2036266"/>
            <a:ext cx="124595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333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3799990" y="2036266"/>
            <a:ext cx="289383" cy="30559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3830584" y="2039230"/>
            <a:ext cx="311517" cy="30559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직사각형 11"/>
          <p:cNvSpPr/>
          <p:nvPr/>
        </p:nvSpPr>
        <p:spPr>
          <a:xfrm>
            <a:off x="4139140" y="2036266"/>
            <a:ext cx="4742204" cy="3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/>
          <p:cNvSpPr/>
          <p:nvPr/>
        </p:nvSpPr>
        <p:spPr>
          <a:xfrm flipV="1">
            <a:off x="3100539" y="4945282"/>
            <a:ext cx="5780805" cy="52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29418" y="2660925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05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자율 주행 탐사 방법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29418" y="3236989"/>
            <a:ext cx="1386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06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 </a:t>
            </a:r>
            <a:r>
              <a:rPr lang="ko-KR" altLang="en-US" sz="1600" dirty="0">
                <a:latin typeface="+mj-lt"/>
                <a:ea typeface="-윤고딕340" panose="02030504000101010101"/>
              </a:rPr>
              <a:t>실험 결과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-윤고딕340" panose="02030504000101010101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29418" y="3813053"/>
            <a:ext cx="976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07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-윤고딕340" panose="02030504000101010101"/>
              </a:rPr>
              <a:t> </a:t>
            </a:r>
            <a:r>
              <a:rPr lang="ko-KR" altLang="en-US" sz="1600" dirty="0">
                <a:latin typeface="+mj-lt"/>
                <a:ea typeface="-윤고딕340" panose="02030504000101010101"/>
              </a:rPr>
              <a:t>결 론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-윤고딕340" panose="02030504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7419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2247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베이스 기반 좌표 추정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21191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E7F6B0-115E-4683-9AF4-CE5036FE9F63}"/>
              </a:ext>
            </a:extLst>
          </p:cNvPr>
          <p:cNvSpPr txBox="1"/>
          <p:nvPr/>
        </p:nvSpPr>
        <p:spPr>
          <a:xfrm>
            <a:off x="4756607" y="6263540"/>
            <a:ext cx="2678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베이스 거리 측정</a:t>
            </a:r>
          </a:p>
        </p:txBody>
      </p:sp>
      <p:pic>
        <p:nvPicPr>
          <p:cNvPr id="21" name="_x447708816">
            <a:extLst>
              <a:ext uri="{FF2B5EF4-FFF2-40B4-BE49-F238E27FC236}">
                <a16:creationId xmlns:a16="http://schemas.microsoft.com/office/drawing/2014/main" id="{71B22BB5-9240-4486-8709-8C157B24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6" t="12263" r="1514" b="13159"/>
          <a:stretch>
            <a:fillRect/>
          </a:stretch>
        </p:blipFill>
        <p:spPr bwMode="auto">
          <a:xfrm>
            <a:off x="2388585" y="2134315"/>
            <a:ext cx="7391154" cy="383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16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2247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베이스 기반 좌표 추정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21191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E7F6B0-115E-4683-9AF4-CE5036FE9F63}"/>
              </a:ext>
            </a:extLst>
          </p:cNvPr>
          <p:cNvSpPr txBox="1"/>
          <p:nvPr/>
        </p:nvSpPr>
        <p:spPr>
          <a:xfrm>
            <a:off x="2087535" y="5882886"/>
            <a:ext cx="2678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베이스 </a:t>
            </a:r>
            <a:r>
              <a:rPr lang="en-US" altLang="ko-KR" b="1" dirty="0"/>
              <a:t>RGB </a:t>
            </a:r>
            <a:r>
              <a:rPr lang="ko-KR" altLang="en-US" b="1" dirty="0"/>
              <a:t>이미지</a:t>
            </a:r>
          </a:p>
        </p:txBody>
      </p:sp>
      <p:pic>
        <p:nvPicPr>
          <p:cNvPr id="22" name="그림 21" descr="오렌지이(가) 표시된 사진&#10;&#10;자동 생성된 설명">
            <a:extLst>
              <a:ext uri="{FF2B5EF4-FFF2-40B4-BE49-F238E27FC236}">
                <a16:creationId xmlns:a16="http://schemas.microsoft.com/office/drawing/2014/main" id="{14D8D639-3A5F-4857-BC8D-024426A33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43" y="1928055"/>
            <a:ext cx="4763770" cy="352367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18D9C4-636F-4BCE-9374-2D9C811C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423" y="1928055"/>
            <a:ext cx="4779944" cy="35236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277841-D536-42E6-B081-899863A74D36}"/>
              </a:ext>
            </a:extLst>
          </p:cNvPr>
          <p:cNvSpPr txBox="1"/>
          <p:nvPr/>
        </p:nvSpPr>
        <p:spPr>
          <a:xfrm>
            <a:off x="7959417" y="5882886"/>
            <a:ext cx="2678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HSV </a:t>
            </a:r>
            <a:r>
              <a:rPr lang="ko-KR" altLang="en-US" b="1" dirty="0"/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37661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2247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베이스 기반 좌표 추정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21191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CA18D9C4-636F-4BCE-9374-2D9C811C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577" y="2339002"/>
            <a:ext cx="4779944" cy="35236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277841-D536-42E6-B081-899863A74D36}"/>
              </a:ext>
            </a:extLst>
          </p:cNvPr>
          <p:cNvSpPr txBox="1"/>
          <p:nvPr/>
        </p:nvSpPr>
        <p:spPr>
          <a:xfrm>
            <a:off x="8375571" y="6062180"/>
            <a:ext cx="2678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HSV </a:t>
            </a:r>
            <a:r>
              <a:rPr lang="ko-KR" altLang="en-US" b="1" dirty="0"/>
              <a:t>이미지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5CB4722-D8C6-4732-978F-75108A5F5718}"/>
              </a:ext>
            </a:extLst>
          </p:cNvPr>
          <p:cNvCxnSpPr>
            <a:cxnSpLocks/>
          </p:cNvCxnSpPr>
          <p:nvPr/>
        </p:nvCxnSpPr>
        <p:spPr>
          <a:xfrm>
            <a:off x="9030170" y="3419318"/>
            <a:ext cx="1395783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ysDot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E175F4-6337-40D7-92B8-5B66D81AF1B5}"/>
              </a:ext>
            </a:extLst>
          </p:cNvPr>
          <p:cNvSpPr txBox="1"/>
          <p:nvPr/>
        </p:nvSpPr>
        <p:spPr>
          <a:xfrm>
            <a:off x="803312" y="1954837"/>
            <a:ext cx="4918756" cy="429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오렌지색 픽셀들의 좌표를 측정</a:t>
            </a:r>
          </a:p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오렌지색  </a:t>
            </a:r>
            <a:r>
              <a:rPr lang="en-US" altLang="ko-KR" sz="1600" dirty="0"/>
              <a:t>: RGB</a:t>
            </a:r>
            <a:r>
              <a:rPr lang="ko-KR" altLang="en-US" sz="1600" dirty="0"/>
              <a:t>값이  </a:t>
            </a:r>
            <a:br>
              <a:rPr lang="ko-KR" altLang="en-US" sz="1600" dirty="0"/>
            </a:br>
            <a:r>
              <a:rPr lang="en-US" altLang="ko-KR" sz="1600" dirty="0"/>
              <a:t>(90, 105, 50) </a:t>
            </a:r>
            <a:r>
              <a:rPr lang="ko-KR" altLang="en-US" sz="1600" dirty="0"/>
              <a:t>에서 </a:t>
            </a:r>
            <a:r>
              <a:rPr lang="en-US" altLang="ko-KR" sz="1600" dirty="0"/>
              <a:t>(120, 255, 255) </a:t>
            </a:r>
            <a:r>
              <a:rPr lang="ko-KR" altLang="en-US" sz="1600" dirty="0"/>
              <a:t>사이</a:t>
            </a:r>
          </a:p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필터링된</a:t>
            </a:r>
            <a:r>
              <a:rPr lang="ko-KR" altLang="en-US" sz="1600" dirty="0"/>
              <a:t> 픽셀들 중 가장 좌측과 우측에 있는 </a:t>
            </a:r>
            <a:br>
              <a:rPr lang="ko-KR" altLang="en-US" sz="1600" dirty="0"/>
            </a:br>
            <a:r>
              <a:rPr lang="ko-KR" altLang="en-US" sz="1600" dirty="0"/>
              <a:t>픽셀의 </a:t>
            </a:r>
            <a:r>
              <a:rPr lang="en-US" altLang="ko-KR" sz="1600" dirty="0"/>
              <a:t>x</a:t>
            </a:r>
            <a:r>
              <a:rPr lang="ko-KR" altLang="en-US" sz="1600" dirty="0"/>
              <a:t>좌표를 각각 </a:t>
            </a:r>
            <a:r>
              <a:rPr lang="en-US" altLang="ko-KR" sz="1600" dirty="0"/>
              <a:t>Pl, </a:t>
            </a:r>
            <a:r>
              <a:rPr lang="en-US" altLang="ko-KR" sz="1600" dirty="0" err="1"/>
              <a:t>Pr</a:t>
            </a:r>
            <a:r>
              <a:rPr lang="ko-KR" altLang="en-US" sz="1600" dirty="0"/>
              <a:t>로 정의</a:t>
            </a:r>
          </a:p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/>
              <a:t>측정된 베이스의 너비 </a:t>
            </a:r>
            <a:r>
              <a:rPr lang="en-US" altLang="ko-KR" sz="1600" b="1" dirty="0"/>
              <a:t>= Pl – </a:t>
            </a:r>
            <a:r>
              <a:rPr lang="en-US" altLang="ko-KR" sz="1600" b="1" dirty="0" err="1"/>
              <a:t>Pr</a:t>
            </a:r>
            <a:r>
              <a:rPr lang="en-US" altLang="ko-KR" sz="1600" b="1" dirty="0"/>
              <a:t> [px]</a:t>
            </a:r>
          </a:p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베이스의 중앙 </a:t>
            </a:r>
            <a:r>
              <a:rPr lang="en-US" altLang="ko-KR" sz="1600" dirty="0"/>
              <a:t>= (Pl + </a:t>
            </a:r>
            <a:r>
              <a:rPr lang="en-US" altLang="ko-KR" sz="1600" dirty="0" err="1"/>
              <a:t>Pr</a:t>
            </a:r>
            <a:r>
              <a:rPr lang="en-US" altLang="ko-KR" sz="1600" dirty="0"/>
              <a:t>) /2</a:t>
            </a:r>
          </a:p>
        </p:txBody>
      </p:sp>
    </p:spTree>
    <p:extLst>
      <p:ext uri="{BB962C8B-B14F-4D97-AF65-F5344CB8AC3E}">
        <p14:creationId xmlns:p14="http://schemas.microsoft.com/office/powerpoint/2010/main" val="22137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2247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베이스 기반 좌표 추정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21191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8C564016-569D-4211-B2EF-B0C25CD11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258926"/>
              </p:ext>
            </p:extLst>
          </p:nvPr>
        </p:nvGraphicFramePr>
        <p:xfrm>
          <a:off x="2001188" y="1946083"/>
          <a:ext cx="8165948" cy="3640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E979831-6888-49A1-A15F-4BA74E0EBA8E}"/>
              </a:ext>
            </a:extLst>
          </p:cNvPr>
          <p:cNvSpPr txBox="1"/>
          <p:nvPr/>
        </p:nvSpPr>
        <p:spPr>
          <a:xfrm>
            <a:off x="2508291" y="5913916"/>
            <a:ext cx="717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베이스와의 거리 </a:t>
            </a:r>
            <a:r>
              <a:rPr lang="en-US" altLang="ko-KR" sz="18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0.2275 / </a:t>
            </a:r>
            <a:r>
              <a:rPr lang="ko-KR" altLang="en-US" sz="18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측정된 베이스의 너비</a:t>
            </a:r>
            <a:r>
              <a:rPr lang="en-US" altLang="ko-KR" sz="18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– 0.4317 [m]</a:t>
            </a:r>
            <a:r>
              <a:rPr lang="ko-KR" altLang="en-US" sz="1800" b="1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800" b="1"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7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2247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베이스 기반 좌표 추정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211918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98D978D-169A-4774-BA86-4B014B216E14}"/>
              </a:ext>
            </a:extLst>
          </p:cNvPr>
          <p:cNvGrpSpPr/>
          <p:nvPr/>
        </p:nvGrpSpPr>
        <p:grpSpPr>
          <a:xfrm>
            <a:off x="6012732" y="1879639"/>
            <a:ext cx="4918756" cy="4116726"/>
            <a:chOff x="2297330" y="3094846"/>
            <a:chExt cx="6169151" cy="4763633"/>
          </a:xfrm>
        </p:grpSpPr>
        <p:pic>
          <p:nvPicPr>
            <p:cNvPr id="34" name="그림 33" descr="텍스트, 실내, 모니터, 전자기기이(가) 표시된 사진&#10;&#10;자동 생성된 설명">
              <a:extLst>
                <a:ext uri="{FF2B5EF4-FFF2-40B4-BE49-F238E27FC236}">
                  <a16:creationId xmlns:a16="http://schemas.microsoft.com/office/drawing/2014/main" id="{4A578179-D3C7-470D-851C-6920AAF25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00" t="12468" r="21829" b="27993"/>
            <a:stretch/>
          </p:blipFill>
          <p:spPr>
            <a:xfrm>
              <a:off x="2297330" y="3094846"/>
              <a:ext cx="6169151" cy="4763633"/>
            </a:xfrm>
            <a:prstGeom prst="rect">
              <a:avLst/>
            </a:prstGeom>
          </p:spPr>
        </p:pic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AAB6AD2-97F7-4A64-A449-85803C0C1E19}"/>
                </a:ext>
              </a:extLst>
            </p:cNvPr>
            <p:cNvCxnSpPr/>
            <p:nvPr/>
          </p:nvCxnSpPr>
          <p:spPr>
            <a:xfrm>
              <a:off x="3401568" y="7076851"/>
              <a:ext cx="3608832" cy="0"/>
            </a:xfrm>
            <a:prstGeom prst="line">
              <a:avLst/>
            </a:prstGeom>
            <a:noFill/>
            <a:ln w="57150" cap="flat">
              <a:solidFill>
                <a:srgbClr val="FFFF00"/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DDB0753-0DE8-4A2F-8385-0BF351123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1568" y="4767821"/>
              <a:ext cx="2218944" cy="2309030"/>
            </a:xfrm>
            <a:prstGeom prst="line">
              <a:avLst/>
            </a:prstGeom>
            <a:ln w="571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7" name="원호 36">
              <a:extLst>
                <a:ext uri="{FF2B5EF4-FFF2-40B4-BE49-F238E27FC236}">
                  <a16:creationId xmlns:a16="http://schemas.microsoft.com/office/drawing/2014/main" id="{9DAF4AFD-F2F3-488D-A46D-AC0827EC0859}"/>
                </a:ext>
              </a:extLst>
            </p:cNvPr>
            <p:cNvSpPr/>
            <p:nvPr/>
          </p:nvSpPr>
          <p:spPr>
            <a:xfrm>
              <a:off x="3401568" y="6299402"/>
              <a:ext cx="1448816" cy="1554900"/>
            </a:xfrm>
            <a:prstGeom prst="arc">
              <a:avLst/>
            </a:prstGeom>
            <a:noFill/>
            <a:ln w="12700" cap="flat">
              <a:solidFill>
                <a:srgbClr val="FFFF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0EBC5C-8667-43B6-AACB-315DD3EA0C3D}"/>
                </a:ext>
              </a:extLst>
            </p:cNvPr>
            <p:cNvSpPr txBox="1"/>
            <p:nvPr/>
          </p:nvSpPr>
          <p:spPr>
            <a:xfrm>
              <a:off x="4850385" y="5898298"/>
              <a:ext cx="573025" cy="89171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6302" tIns="46302" rIns="46302" bIns="46302" numCol="1" spcCol="38100" rtlCol="0" anchor="ctr">
              <a:spAutoFit/>
            </a:bodyPr>
            <a:lstStyle/>
            <a:p>
              <a:pPr marL="0" marR="0" indent="0" algn="ctr" defTabSz="532473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400" b="0" i="0" u="none" strike="noStrike" cap="none" spc="0" normalizeH="0" baseline="0" dirty="0">
                  <a:ln>
                    <a:noFill/>
                  </a:ln>
                  <a:solidFill>
                    <a:srgbClr val="00B0F0"/>
                  </a:solidFill>
                  <a:effectLst/>
                  <a:uFillTx/>
                  <a:latin typeface="Cambria Math" panose="02040503050406030204" pitchFamily="18" charset="0"/>
                  <a:ea typeface="Cambria Math" panose="02040503050406030204" pitchFamily="18" charset="0"/>
                  <a:sym typeface="Apple SD 산돌고딕 Neo 옅은체"/>
                </a:rPr>
                <a:t>ɵ</a:t>
              </a:r>
              <a:endPara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8D8F0CA-1040-4F49-A582-E8B42B1D7F13}"/>
                    </a:ext>
                  </a:extLst>
                </p:cNvPr>
                <p:cNvSpPr txBox="1"/>
                <p:nvPr/>
              </p:nvSpPr>
              <p:spPr>
                <a:xfrm>
                  <a:off x="4277360" y="5280940"/>
                  <a:ext cx="573025" cy="54645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6302" tIns="46302" rIns="46302" bIns="46302" numCol="1" spcCol="38100" rtlCol="0" anchor="ctr">
                  <a:spAutoFit/>
                </a:bodyPr>
                <a:lstStyle/>
                <a:p>
                  <a:pPr marL="0" marR="0" indent="0" algn="ctr" defTabSz="532473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ko-KR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Apple SD 산돌고딕 Neo 옅은체"/>
                          </a:rPr>
                          <m:t>𝑑</m:t>
                        </m:r>
                      </m:oMath>
                    </m:oMathPara>
                  </a14:m>
                  <a:endParaRPr kumimoji="0" lang="ko-KR" altLang="en-US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+mn-ea"/>
                    <a:cs typeface="+mn-cs"/>
                    <a:sym typeface="Apple SD 산돌고딕 Neo 옅은체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8D8F0CA-1040-4F49-A582-E8B42B1D7F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360" y="5280940"/>
                  <a:ext cx="573025" cy="546451"/>
                </a:xfrm>
                <a:prstGeom prst="rect">
                  <a:avLst/>
                </a:prstGeom>
                <a:blipFill>
                  <a:blip r:embed="rId4"/>
                  <a:stretch>
                    <a:fillRect l="-5333"/>
                  </a:stretch>
                </a:blipFill>
                <a:ln w="3175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03F0BCE-53C4-453D-AC6C-EB154DA61FE8}"/>
                    </a:ext>
                  </a:extLst>
                </p:cNvPr>
                <p:cNvSpPr txBox="1"/>
                <p:nvPr/>
              </p:nvSpPr>
              <p:spPr>
                <a:xfrm>
                  <a:off x="6002528" y="4232701"/>
                  <a:ext cx="2218944" cy="754408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 algn="l">
                    <a:lnSpc>
                      <a:spcPct val="150000"/>
                    </a:lnSpc>
                    <a:buSzPct val="75000"/>
                    <a:defRPr sz="1900" spc="-190">
                      <a:solidFill>
                        <a:srgbClr val="777777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ko-KR" sz="2400" b="1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</m:ctrlPr>
                          </m:sSubPr>
                          <m:e>
                            <m: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  <m:t>𝒃</m:t>
                            </m:r>
                          </m:sub>
                        </m:sSub>
                        <m:r>
                          <a:rPr kumimoji="0" lang="en-US" altLang="ko-KR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</m:ctrlPr>
                          </m:sSubPr>
                          <m:e>
                            <m: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  <m:t> </m:t>
                            </m:r>
                            <m: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  <m:t>𝒃</m:t>
                            </m:r>
                          </m:sub>
                        </m:sSub>
                        <m:r>
                          <a:rPr kumimoji="0" lang="en-US" altLang="ko-KR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FF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)</m:t>
                        </m:r>
                      </m:oMath>
                    </m:oMathPara>
                  </a14:m>
                  <a:endParaRPr lang="en-US" altLang="ko-KR" sz="2400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rgbClr val="FFFF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03F0BCE-53C4-453D-AC6C-EB154DA61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528" y="4232701"/>
                  <a:ext cx="2218944" cy="7544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913EBF7-F1E7-4CCF-89A3-1BF3F65DC7F6}"/>
                    </a:ext>
                  </a:extLst>
                </p:cNvPr>
                <p:cNvSpPr txBox="1"/>
                <p:nvPr/>
              </p:nvSpPr>
              <p:spPr>
                <a:xfrm>
                  <a:off x="2398930" y="6925743"/>
                  <a:ext cx="2218944" cy="754408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 algn="l">
                    <a:lnSpc>
                      <a:spcPct val="150000"/>
                    </a:lnSpc>
                    <a:buSzPct val="75000"/>
                    <a:defRPr sz="1900" spc="-190">
                      <a:solidFill>
                        <a:srgbClr val="777777"/>
                      </a:solidFill>
                    </a:defRP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en-US" altLang="ko-KR" sz="2400" b="1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</m:ctrlPr>
                          </m:sSubPr>
                          <m:e>
                            <m: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  <m:t>𝒔</m:t>
                            </m:r>
                          </m:sub>
                        </m:sSub>
                        <m:r>
                          <a:rPr kumimoji="0" lang="en-US" altLang="ko-KR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</m:ctrlPr>
                          </m:sSubPr>
                          <m:e>
                            <m: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  <m:t> </m:t>
                            </m:r>
                            <m: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altLang="ko-KR" sz="2400" b="1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Apple SD 산돌고딕 Neo 옅은체"/>
                              </a:rPr>
                              <m:t>𝒔</m:t>
                            </m:r>
                          </m:sub>
                        </m:sSub>
                        <m:r>
                          <a:rPr kumimoji="0" lang="en-US" altLang="ko-KR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)</m:t>
                        </m:r>
                      </m:oMath>
                    </m:oMathPara>
                  </a14:m>
                  <a:endParaRPr lang="en-US" altLang="ko-KR" sz="2400" b="1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913EBF7-F1E7-4CCF-89A3-1BF3F65DC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930" y="6925743"/>
                  <a:ext cx="2218944" cy="7544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EF1BB2-BB35-402E-B255-6234190BEFE0}"/>
                  </a:ext>
                </a:extLst>
              </p:cNvPr>
              <p:cNvSpPr txBox="1"/>
              <p:nvPr/>
            </p:nvSpPr>
            <p:spPr>
              <a:xfrm>
                <a:off x="803312" y="1954837"/>
                <a:ext cx="4918756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base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측정된 거리 </a:t>
                </a:r>
                <a:r>
                  <a:rPr lang="en-US" altLang="ko-KR" sz="1600" dirty="0"/>
                  <a:t>:  </a:t>
                </a:r>
                <a:r>
                  <a:rPr lang="ko-KR" altLang="en-US" sz="1600" dirty="0"/>
                  <a:t>𝑑</a:t>
                </a:r>
                <a:endParaRPr lang="en-US" altLang="ko-KR" sz="1600" dirty="0"/>
              </a:p>
              <a:p>
                <a:pPr marL="342900" indent="-342900" fontAlgn="base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베이스의 현재 좌표 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kumimoji="0" lang="en-US" altLang="ko-KR" sz="16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(</m:t>
                    </m:r>
                    <m:sSub>
                      <m:sSubPr>
                        <m:ctrlP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</m:ctrlPr>
                      </m:sSubPr>
                      <m:e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𝑏</m:t>
                        </m:r>
                      </m:sub>
                    </m:sSub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, </m:t>
                    </m:r>
                    <m:sSub>
                      <m:sSubPr>
                        <m:ctrlP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</m:ctrlPr>
                      </m:sSubPr>
                      <m:e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 </m:t>
                        </m:r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𝑦</m:t>
                        </m:r>
                      </m:e>
                      <m:sub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𝑏</m:t>
                        </m:r>
                      </m:sub>
                    </m:sSub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)</m:t>
                    </m:r>
                  </m:oMath>
                </a14:m>
                <a:endParaRPr lang="en-US" altLang="ko-KR" sz="16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-342900" fontAlgn="base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Scout </a:t>
                </a:r>
                <a:r>
                  <a:rPr lang="ko-KR" altLang="en-US" sz="1600" dirty="0"/>
                  <a:t>로봇의 추정 좌표 </a:t>
                </a:r>
                <a:r>
                  <a:rPr lang="en-US" altLang="ko-KR" sz="1600" dirty="0"/>
                  <a:t>:</a:t>
                </a:r>
                <a:br>
                  <a:rPr lang="en-US" altLang="ko-KR" sz="1600" dirty="0"/>
                </a:br>
                <a14:m>
                  <m:oMath xmlns:m="http://schemas.openxmlformats.org/officeDocument/2006/math">
                    <m:r>
                      <a:rPr kumimoji="0" lang="en-US" altLang="ko-KR" sz="16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(</m:t>
                    </m:r>
                    <m:sSub>
                      <m:sSubPr>
                        <m:ctrlP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</m:ctrlPr>
                      </m:sSubPr>
                      <m:e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𝑏</m:t>
                        </m:r>
                      </m:sub>
                    </m:sSub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−</m:t>
                    </m:r>
                    <m:func>
                      <m:funcPr>
                        <m:ctrlP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</m:ctrlPr>
                      </m:funcPr>
                      <m:fName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kumimoji="0" lang="en-US" altLang="ko-KR" sz="16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cos</m:t>
                        </m:r>
                      </m:fName>
                      <m:e>
                        <m:r>
                          <a:rPr kumimoji="0" lang="ko-KR" alt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𝜃</m:t>
                        </m:r>
                      </m:e>
                    </m:func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, </m:t>
                    </m:r>
                    <m:sSub>
                      <m:sSubPr>
                        <m:ctrlP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</m:ctrlPr>
                      </m:sSubPr>
                      <m:e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 </m:t>
                        </m:r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𝑦</m:t>
                        </m:r>
                      </m:e>
                      <m:sub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𝑏</m:t>
                        </m:r>
                      </m:sub>
                    </m:sSub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−</m:t>
                    </m:r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𝑑𝑠𝑖𝑛</m:t>
                    </m:r>
                    <m:r>
                      <a:rPr lang="ko-KR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)</m:t>
                    </m:r>
                  </m:oMath>
                </a14:m>
                <a:br>
                  <a:rPr lang="en-US" altLang="ko-KR" sz="1600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endParaRPr lang="en-US" altLang="ko-KR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6EF1BB2-BB35-402E-B255-6234190BE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12" y="1954837"/>
                <a:ext cx="4918756" cy="2554545"/>
              </a:xfrm>
              <a:prstGeom prst="rect">
                <a:avLst/>
              </a:prstGeom>
              <a:blipFill>
                <a:blip r:embed="rId7"/>
                <a:stretch>
                  <a:fillRect l="-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91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장애물 회피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123366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7" name="_x454654112">
            <a:extLst>
              <a:ext uri="{FF2B5EF4-FFF2-40B4-BE49-F238E27FC236}">
                <a16:creationId xmlns:a16="http://schemas.microsoft.com/office/drawing/2014/main" id="{FF368932-3B4A-4AAD-9FC5-989825ED4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947" y="1954837"/>
            <a:ext cx="5966479" cy="387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716C37-3327-444C-A5E8-844A3357B019}"/>
              </a:ext>
            </a:extLst>
          </p:cNvPr>
          <p:cNvSpPr txBox="1"/>
          <p:nvPr/>
        </p:nvSpPr>
        <p:spPr>
          <a:xfrm>
            <a:off x="803312" y="1954837"/>
            <a:ext cx="4918756" cy="395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두개의 장애물 중간에 탐사로봇이 위치할 경우</a:t>
            </a:r>
            <a:br>
              <a:rPr lang="en-US" altLang="ko-KR" sz="1600" dirty="0"/>
            </a:br>
            <a:r>
              <a:rPr lang="ko-KR" altLang="en-US" sz="1600" dirty="0"/>
              <a:t>회피를 위해 좌</a:t>
            </a:r>
            <a:r>
              <a:rPr lang="en-US" altLang="ko-KR" sz="1600" dirty="0"/>
              <a:t>/</a:t>
            </a:r>
            <a:r>
              <a:rPr lang="ko-KR" altLang="en-US" sz="1600" dirty="0"/>
              <a:t>우회전을 반복하는 문제 발생</a:t>
            </a:r>
            <a:endParaRPr lang="en-US" altLang="ko-KR" sz="1600"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일정시간 회피 이후에도 장애물이 발견되거나 </a:t>
            </a:r>
            <a:br>
              <a:rPr lang="en-US" altLang="ko-KR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이상의 장애물이 발견되면 </a:t>
            </a:r>
            <a:br>
              <a:rPr lang="en-US" altLang="ko-KR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가장 가까운 장애물과 수직인 지점에 </a:t>
            </a:r>
            <a:br>
              <a:rPr lang="en-US" altLang="ko-KR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장애물 회피 </a:t>
            </a:r>
            <a:r>
              <a:rPr lang="ko-KR" altLang="en-US" sz="1600" dirty="0" err="1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웨이포인트를</a:t>
            </a:r>
            <a:r>
              <a:rPr lang="ko-KR" altLang="en-US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endParaRPr lang="en-US" altLang="ko-KR" sz="1600" dirty="0">
              <a:ln>
                <a:solidFill>
                  <a:srgbClr val="696969">
                    <a:alpha val="100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장애물 회피 </a:t>
            </a:r>
            <a:r>
              <a:rPr lang="ko-KR" altLang="en-US" sz="1600" dirty="0" err="1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웨이포인트</a:t>
            </a:r>
            <a:r>
              <a:rPr lang="ko-KR" altLang="en-US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도달 후 다시</a:t>
            </a:r>
            <a:br>
              <a:rPr lang="en-US" altLang="ko-KR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sz="1600" dirty="0" err="1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웨이포인트를</a:t>
            </a:r>
            <a:r>
              <a:rPr lang="ko-KR" altLang="en-US" sz="1600" dirty="0">
                <a:ln>
                  <a:solidFill>
                    <a:srgbClr val="696969">
                      <a:alpha val="100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향해 주행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068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1765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경사면 지형 극복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171617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8" name="_x454651792">
            <a:extLst>
              <a:ext uri="{FF2B5EF4-FFF2-40B4-BE49-F238E27FC236}">
                <a16:creationId xmlns:a16="http://schemas.microsoft.com/office/drawing/2014/main" id="{7C5080EA-6182-4BFA-870F-8830AE70B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6" t="14971" r="23807" b="11547"/>
          <a:stretch/>
        </p:blipFill>
        <p:spPr bwMode="auto">
          <a:xfrm>
            <a:off x="6398288" y="1582318"/>
            <a:ext cx="2222182" cy="18466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_x454656032">
            <a:extLst>
              <a:ext uri="{FF2B5EF4-FFF2-40B4-BE49-F238E27FC236}">
                <a16:creationId xmlns:a16="http://schemas.microsoft.com/office/drawing/2014/main" id="{BEEFCD22-AE97-47BF-916B-3B53B6F1D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802" y="1585261"/>
            <a:ext cx="2534886" cy="18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_x454656992">
            <a:extLst>
              <a:ext uri="{FF2B5EF4-FFF2-40B4-BE49-F238E27FC236}">
                <a16:creationId xmlns:a16="http://schemas.microsoft.com/office/drawing/2014/main" id="{C5CA5C1C-053B-42B3-A3DB-F40AF3A65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288" y="4374516"/>
            <a:ext cx="2222182" cy="177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_x454655712">
            <a:extLst>
              <a:ext uri="{FF2B5EF4-FFF2-40B4-BE49-F238E27FC236}">
                <a16:creationId xmlns:a16="http://schemas.microsoft.com/office/drawing/2014/main" id="{2A366E01-CD7F-4AF8-AAC2-735D16CE1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802" y="4354798"/>
            <a:ext cx="2446278" cy="177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A88D9C-CFE2-4866-9F8E-F2A88033604F}"/>
              </a:ext>
            </a:extLst>
          </p:cNvPr>
          <p:cNvSpPr txBox="1"/>
          <p:nvPr/>
        </p:nvSpPr>
        <p:spPr>
          <a:xfrm>
            <a:off x="7442459" y="3532426"/>
            <a:ext cx="2678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내리막길 주행 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78416-1B10-4975-A1FF-7C432C34711F}"/>
              </a:ext>
            </a:extLst>
          </p:cNvPr>
          <p:cNvSpPr txBox="1"/>
          <p:nvPr/>
        </p:nvSpPr>
        <p:spPr>
          <a:xfrm>
            <a:off x="7398155" y="6304905"/>
            <a:ext cx="2678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오르막길 주행 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17F95-00F3-4A27-804C-5E6F86C778F2}"/>
              </a:ext>
            </a:extLst>
          </p:cNvPr>
          <p:cNvSpPr txBox="1"/>
          <p:nvPr/>
        </p:nvSpPr>
        <p:spPr>
          <a:xfrm>
            <a:off x="803312" y="1954837"/>
            <a:ext cx="4918756" cy="3676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내리막길 혹은 오르막길 주행 시 카메라 내에</a:t>
            </a:r>
            <a:br>
              <a:rPr lang="en-US" altLang="ko-KR" sz="1600" dirty="0"/>
            </a:br>
            <a:r>
              <a:rPr lang="ko-KR" altLang="en-US" sz="1600" dirty="0"/>
              <a:t>한 가지 색상만 인식돼 </a:t>
            </a:r>
            <a:r>
              <a:rPr lang="en-US" altLang="ko-KR" sz="1600" dirty="0"/>
              <a:t>RTAB SLAM</a:t>
            </a:r>
            <a:r>
              <a:rPr lang="ko-KR" altLang="en-US" sz="1600" dirty="0"/>
              <a:t>이 정지위험</a:t>
            </a:r>
            <a:endParaRPr lang="en-US" altLang="ko-KR" sz="1600" dirty="0"/>
          </a:p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문제 방지를 위해 탐사로봇이 전방을 </a:t>
            </a:r>
            <a:br>
              <a:rPr lang="en-US" altLang="ko-KR" sz="1600" dirty="0"/>
            </a:br>
            <a:r>
              <a:rPr lang="ko-KR" altLang="en-US" sz="1600" dirty="0"/>
              <a:t>바라보도록 카메라 제어 필요</a:t>
            </a:r>
            <a:endParaRPr lang="en-US" altLang="ko-KR" sz="1600" dirty="0"/>
          </a:p>
          <a:p>
            <a:pPr marL="342900" indent="-3429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관성측정장치</a:t>
            </a:r>
            <a:r>
              <a:rPr lang="en-US" altLang="ko-KR" sz="1600" dirty="0"/>
              <a:t>(IMU)</a:t>
            </a:r>
            <a:r>
              <a:rPr lang="ko-KR" altLang="en-US" sz="1600" dirty="0"/>
              <a:t>를 통해 측정된 </a:t>
            </a:r>
            <a:r>
              <a:rPr lang="en-US" altLang="ko-KR" sz="1600" dirty="0"/>
              <a:t>Pitch</a:t>
            </a:r>
            <a:r>
              <a:rPr lang="ko-KR" altLang="en-US" sz="1600" dirty="0"/>
              <a:t>만큼 카메라를 회전시켜 가능한 전방을 바라보게 제어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7234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1765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경사면 지형 극복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171617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29" name="_x454657312">
            <a:extLst>
              <a:ext uri="{FF2B5EF4-FFF2-40B4-BE49-F238E27FC236}">
                <a16:creationId xmlns:a16="http://schemas.microsoft.com/office/drawing/2014/main" id="{6E445799-1BF4-427F-8862-1514A01B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18" y="2262163"/>
            <a:ext cx="6156228" cy="342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023CB-899F-474E-9E11-597E51BE5715}"/>
              </a:ext>
            </a:extLst>
          </p:cNvPr>
          <p:cNvSpPr txBox="1"/>
          <p:nvPr/>
        </p:nvSpPr>
        <p:spPr>
          <a:xfrm>
            <a:off x="4577312" y="6062180"/>
            <a:ext cx="3257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탐사로봇 </a:t>
            </a:r>
            <a:r>
              <a:rPr lang="ko-KR" altLang="en-US" b="1"/>
              <a:t>카메라 각도 제어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313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1837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맵 외곽 지형 극복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171617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3" name="_x454657792">
            <a:extLst>
              <a:ext uri="{FF2B5EF4-FFF2-40B4-BE49-F238E27FC236}">
                <a16:creationId xmlns:a16="http://schemas.microsoft.com/office/drawing/2014/main" id="{56681F63-B266-45AE-91E8-62E1713FD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2" y="2074693"/>
            <a:ext cx="5776699" cy="331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89774E-2B73-4F51-9C0D-9D7FAA367FEA}"/>
              </a:ext>
            </a:extLst>
          </p:cNvPr>
          <p:cNvSpPr txBox="1"/>
          <p:nvPr/>
        </p:nvSpPr>
        <p:spPr>
          <a:xfrm>
            <a:off x="7002795" y="5864956"/>
            <a:ext cx="299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맵 </a:t>
            </a:r>
            <a:r>
              <a:rPr lang="ko-KR" altLang="en-US" b="1"/>
              <a:t>외곽 </a:t>
            </a:r>
            <a:r>
              <a:rPr lang="ko-KR" altLang="en-US" b="1" dirty="0" err="1"/>
              <a:t>웨이포인트</a:t>
            </a:r>
            <a:r>
              <a:rPr lang="ko-KR" altLang="en-US" b="1" dirty="0"/>
              <a:t> 수정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966A33-1CED-48FD-B98D-B52213AE064A}"/>
                  </a:ext>
                </a:extLst>
              </p:cNvPr>
              <p:cNvSpPr txBox="1"/>
              <p:nvPr/>
            </p:nvSpPr>
            <p:spPr>
              <a:xfrm>
                <a:off x="803312" y="1954837"/>
                <a:ext cx="4918756" cy="3677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base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시뮬레이션 맵 외곽 </a:t>
                </a:r>
                <a:r>
                  <a:rPr lang="en-US" altLang="ko-KR" sz="1600" dirty="0"/>
                  <a:t>x</a:t>
                </a:r>
                <a:r>
                  <a:rPr lang="ko-KR" altLang="en-US" sz="1600" dirty="0"/>
                  <a:t>좌표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70,</m:t>
                    </m:r>
                  </m:oMath>
                </a14:m>
                <a:r>
                  <a:rPr lang="en-US" altLang="ko-KR" sz="1600" dirty="0"/>
                  <a:t> y</a:t>
                </a:r>
                <a:r>
                  <a:rPr lang="ko-KR" altLang="en-US" sz="1600" dirty="0"/>
                  <a:t>좌표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60</m:t>
                    </m:r>
                  </m:oMath>
                </a14:m>
                <a:r>
                  <a:rPr lang="ko-KR" altLang="en-US" sz="1600" dirty="0"/>
                  <a:t>에 </a:t>
                </a:r>
                <a:br>
                  <a:rPr lang="en-US" altLang="ko-KR" sz="1600" dirty="0"/>
                </a:br>
                <a:r>
                  <a:rPr lang="ko-KR" altLang="en-US" sz="1600" dirty="0"/>
                  <a:t>센서에 탐지되지 않는 투명한 장벽이 존재</a:t>
                </a:r>
                <a:endParaRPr lang="en-US" altLang="ko-KR" sz="1600" dirty="0"/>
              </a:p>
              <a:p>
                <a:pPr marL="342900" indent="-342900" fontAlgn="base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장애물 회피 </a:t>
                </a:r>
                <a:r>
                  <a:rPr lang="ko-KR" altLang="en-US" sz="1600" dirty="0" err="1"/>
                  <a:t>웨이포인트가</a:t>
                </a:r>
                <a:r>
                  <a:rPr lang="ko-KR" altLang="en-US" sz="1600" dirty="0"/>
                  <a:t> 외부에 생성될 경우</a:t>
                </a:r>
                <a:br>
                  <a:rPr lang="en-US" altLang="ko-KR" sz="1600" dirty="0"/>
                </a:br>
                <a:r>
                  <a:rPr lang="ko-KR" altLang="en-US" sz="1600" dirty="0"/>
                  <a:t>장벽을 회피 못하고 충돌</a:t>
                </a:r>
                <a:endParaRPr lang="en-US" altLang="ko-KR" sz="1600" dirty="0"/>
              </a:p>
              <a:p>
                <a:pPr marL="342900" indent="-342900" fontAlgn="base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생성된 </a:t>
                </a:r>
                <a:r>
                  <a:rPr lang="ko-KR" altLang="en-US" sz="1600" dirty="0" err="1"/>
                  <a:t>웨이포인트의</a:t>
                </a:r>
                <a:r>
                  <a:rPr lang="ko-KR" altLang="en-US" sz="1600" dirty="0"/>
                  <a:t> 좌표가 맵 외곽을 도달할 경우 </a:t>
                </a:r>
                <a:r>
                  <a:rPr lang="en-US" altLang="ko-KR" sz="1600" dirty="0"/>
                  <a:t>x</a:t>
                </a:r>
                <a:r>
                  <a:rPr lang="ko-KR" altLang="en-US" sz="1600" dirty="0"/>
                  <a:t>좌표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67,</m:t>
                    </m:r>
                  </m:oMath>
                </a14:m>
                <a:r>
                  <a:rPr lang="en-US" altLang="ko-KR" sz="1600" dirty="0"/>
                  <a:t> y</a:t>
                </a:r>
                <a:r>
                  <a:rPr lang="ko-KR" altLang="en-US" sz="1600" dirty="0"/>
                  <a:t>좌표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58</m:t>
                    </m:r>
                  </m:oMath>
                </a14:m>
                <a:r>
                  <a:rPr lang="ko-KR" altLang="en-US" sz="1600" dirty="0"/>
                  <a:t> 로 수정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966A33-1CED-48FD-B98D-B52213AE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12" y="1954837"/>
                <a:ext cx="4918756" cy="3677160"/>
              </a:xfrm>
              <a:prstGeom prst="rect">
                <a:avLst/>
              </a:prstGeom>
              <a:blipFill>
                <a:blip r:embed="rId4"/>
                <a:stretch>
                  <a:fillRect l="-496" b="-1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6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광물 탐색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102848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89774E-2B73-4F51-9C0D-9D7FAA367FEA}"/>
              </a:ext>
            </a:extLst>
          </p:cNvPr>
          <p:cNvSpPr txBox="1"/>
          <p:nvPr/>
        </p:nvSpPr>
        <p:spPr>
          <a:xfrm>
            <a:off x="7648254" y="5811168"/>
            <a:ext cx="299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광물 위치 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966A33-1CED-48FD-B98D-B52213AE064A}"/>
                  </a:ext>
                </a:extLst>
              </p:cNvPr>
              <p:cNvSpPr txBox="1"/>
              <p:nvPr/>
            </p:nvSpPr>
            <p:spPr>
              <a:xfrm>
                <a:off x="803311" y="1954837"/>
                <a:ext cx="5382335" cy="3061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base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광물센서 </a:t>
                </a:r>
                <a:r>
                  <a:rPr lang="en-US" altLang="ko-KR" sz="1600" dirty="0"/>
                  <a:t>2m</a:t>
                </a:r>
                <a:r>
                  <a:rPr lang="ko-KR" altLang="en-US" sz="1600" dirty="0"/>
                  <a:t>내에 광물이 존재하면 </a:t>
                </a:r>
                <a:br>
                  <a:rPr lang="en-US" altLang="ko-KR" sz="1600" dirty="0"/>
                </a:br>
                <a:r>
                  <a:rPr lang="ko-KR" altLang="en-US" sz="1600" dirty="0"/>
                  <a:t>광물의 종류와 거리를 탐지 </a:t>
                </a:r>
                <a:endParaRPr lang="en-US" altLang="ko-KR" sz="1600" dirty="0"/>
              </a:p>
              <a:p>
                <a:pPr marL="342900" indent="-342900" fontAlgn="base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측정한 광물과의 거리 </a:t>
                </a:r>
                <a:r>
                  <a:rPr lang="en-US" altLang="ko-KR" sz="1600" dirty="0"/>
                  <a:t>: d</a:t>
                </a:r>
              </a:p>
              <a:p>
                <a:pPr marL="342900" indent="-342900" fontAlgn="base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RTAB SLAM</a:t>
                </a:r>
                <a:r>
                  <a:rPr lang="ko-KR" altLang="en-US" sz="1600" dirty="0"/>
                  <a:t>과 베이스 위치보정을 통해 </a:t>
                </a:r>
                <a:br>
                  <a:rPr lang="en-US" altLang="ko-KR" sz="1600" dirty="0"/>
                </a:br>
                <a:r>
                  <a:rPr lang="ko-KR" altLang="en-US" sz="1600" dirty="0"/>
                  <a:t>추정한 탐사로봇의 좌표 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kumimoji="0" lang="en-US" altLang="ko-KR" sz="16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(</m:t>
                    </m:r>
                    <m:sSub>
                      <m:sSubPr>
                        <m:ctrlP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</m:ctrlPr>
                      </m:sSubPr>
                      <m:e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𝑠</m:t>
                        </m:r>
                      </m:sub>
                    </m:sSub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, </m:t>
                    </m:r>
                    <m:sSub>
                      <m:sSubPr>
                        <m:ctrlP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</m:ctrlPr>
                      </m:sSubPr>
                      <m:e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 </m:t>
                        </m:r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𝑦</m:t>
                        </m:r>
                      </m:e>
                      <m:sub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𝑠</m:t>
                        </m:r>
                      </m:sub>
                    </m:sSub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)</m:t>
                    </m:r>
                  </m:oMath>
                </a14:m>
                <a:r>
                  <a:rPr lang="en-US" altLang="ko-KR" sz="1600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600" dirty="0">
                    <a:ln>
                      <a:solidFill>
                        <a:srgbClr val="696969">
                          <a:alpha val="1000"/>
                        </a:srgb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lang="en-US" altLang="ko-KR" sz="1600" dirty="0">
                  <a:ln>
                    <a:solidFill>
                      <a:srgbClr val="696969">
                        <a:alpha val="100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342900" indent="-342900" fontAlgn="base">
                  <a:lnSpc>
                    <a:spcPct val="2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탐지된 광물의 추정 좌표 </a:t>
                </a:r>
                <a:r>
                  <a:rPr lang="en-US" altLang="ko-KR" sz="1600" dirty="0"/>
                  <a:t>:</a:t>
                </a:r>
                <a14:m>
                  <m:oMath xmlns:m="http://schemas.openxmlformats.org/officeDocument/2006/math">
                    <m:r>
                      <a:rPr kumimoji="0" lang="en-US" altLang="ko-KR" sz="16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 (</m:t>
                    </m:r>
                    <m:sSub>
                      <m:sSubPr>
                        <m:ctrlP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</m:ctrlPr>
                      </m:sSubPr>
                      <m:e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𝑠</m:t>
                        </m:r>
                      </m:sub>
                    </m:sSub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+</m:t>
                    </m:r>
                    <m:func>
                      <m:funcPr>
                        <m:ctrlP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</m:ctrlPr>
                      </m:funcPr>
                      <m:fName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kumimoji="0" lang="en-US" altLang="ko-KR" sz="1600" b="0" i="0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cos</m:t>
                        </m:r>
                      </m:fName>
                      <m:e>
                        <m:r>
                          <a:rPr kumimoji="0" lang="ko-KR" alt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𝜃</m:t>
                        </m:r>
                      </m:e>
                    </m:func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, </m:t>
                    </m:r>
                    <m:sSub>
                      <m:sSubPr>
                        <m:ctrlP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</m:ctrlPr>
                      </m:sSubPr>
                      <m:e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 </m:t>
                        </m:r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𝑦</m:t>
                        </m:r>
                      </m:e>
                      <m:sub>
                        <m:r>
                          <a:rPr kumimoji="0" lang="en-US" altLang="ko-KR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pple SD 산돌고딕 Neo 옅은체"/>
                          </a:rPr>
                          <m:t>𝑠</m:t>
                        </m:r>
                      </m:sub>
                    </m:sSub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+</m:t>
                    </m:r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𝑑𝑠𝑖𝑛</m:t>
                    </m:r>
                    <m:r>
                      <a:rPr lang="ko-KR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0" lang="en-US" altLang="ko-KR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Apple SD 산돌고딕 Neo 옅은체"/>
                      </a:rPr>
                      <m:t>)</m:t>
                    </m:r>
                  </m:oMath>
                </a14:m>
                <a:r>
                  <a:rPr lang="ko-KR" altLang="en-US" sz="1600" dirty="0"/>
                  <a:t> 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966A33-1CED-48FD-B98D-B52213AE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11" y="1954837"/>
                <a:ext cx="5382335" cy="3061607"/>
              </a:xfrm>
              <a:prstGeom prst="rect">
                <a:avLst/>
              </a:prstGeom>
              <a:blipFill>
                <a:blip r:embed="rId3"/>
                <a:stretch>
                  <a:fillRect l="-453" b="-15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7" name="_x454658032">
            <a:extLst>
              <a:ext uri="{FF2B5EF4-FFF2-40B4-BE49-F238E27FC236}">
                <a16:creationId xmlns:a16="http://schemas.microsoft.com/office/drawing/2014/main" id="{8A65681C-F7E2-4726-B823-22A0736DD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094" y="1954837"/>
            <a:ext cx="4867219" cy="356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32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4157" y="3128580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-윤고딕320"/>
                <a:ea typeface="-윤고딕340" panose="02030504000101010101"/>
              </a:rPr>
              <a:t>개</a:t>
            </a:r>
            <a:r>
              <a:rPr lang="en-US" altLang="ko-KR" sz="2800" b="1" dirty="0">
                <a:latin typeface="-윤고딕320"/>
                <a:ea typeface="-윤고딕340" panose="02030504000101010101"/>
              </a:rPr>
              <a:t>	</a:t>
            </a:r>
            <a:r>
              <a:rPr lang="ko-KR" altLang="en-US" sz="2800" b="1" dirty="0">
                <a:latin typeface="-윤고딕320"/>
                <a:ea typeface="-윤고딕340" panose="02030504000101010101"/>
              </a:rPr>
              <a:t>요</a:t>
            </a:r>
            <a:endParaRPr lang="ko-KR" altLang="en-US" sz="28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20"/>
              <a:ea typeface="-윤고딕340" panose="02030504000101010101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65128" y="2922851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175125" y="2922851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221915" y="2923233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423343" y="2922850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762957" y="2882970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13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2395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베이스 복귀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마커 주차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225585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89774E-2B73-4F51-9C0D-9D7FAA367FEA}"/>
              </a:ext>
            </a:extLst>
          </p:cNvPr>
          <p:cNvSpPr txBox="1"/>
          <p:nvPr/>
        </p:nvSpPr>
        <p:spPr>
          <a:xfrm>
            <a:off x="803312" y="5466635"/>
            <a:ext cx="199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베이스 마커</a:t>
            </a:r>
          </a:p>
        </p:txBody>
      </p:sp>
      <p:pic>
        <p:nvPicPr>
          <p:cNvPr id="25601" name="_x454658352">
            <a:extLst>
              <a:ext uri="{FF2B5EF4-FFF2-40B4-BE49-F238E27FC236}">
                <a16:creationId xmlns:a16="http://schemas.microsoft.com/office/drawing/2014/main" id="{5BB73F61-07FF-46CE-967E-2289A09BD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1" y="2578347"/>
            <a:ext cx="2656081" cy="269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_x454658192">
            <a:extLst>
              <a:ext uri="{FF2B5EF4-FFF2-40B4-BE49-F238E27FC236}">
                <a16:creationId xmlns:a16="http://schemas.microsoft.com/office/drawing/2014/main" id="{A8542B27-EA08-45B3-A080-69476098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82" y="2490444"/>
            <a:ext cx="4141694" cy="28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_x454658832">
            <a:extLst>
              <a:ext uri="{FF2B5EF4-FFF2-40B4-BE49-F238E27FC236}">
                <a16:creationId xmlns:a16="http://schemas.microsoft.com/office/drawing/2014/main" id="{D699069A-AE2E-4D00-B7AE-C815C7D2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206" y="2490443"/>
            <a:ext cx="3712396" cy="28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B0C099-D9B1-4E36-8775-6E96C70142A1}"/>
              </a:ext>
            </a:extLst>
          </p:cNvPr>
          <p:cNvSpPr txBox="1"/>
          <p:nvPr/>
        </p:nvSpPr>
        <p:spPr>
          <a:xfrm>
            <a:off x="4658860" y="5451732"/>
            <a:ext cx="19957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주차 거리 조건</a:t>
            </a:r>
            <a:br>
              <a:rPr lang="en-US" altLang="ko-KR" b="1" dirty="0"/>
            </a:br>
            <a:r>
              <a:rPr lang="en-US" altLang="ko-KR" b="1" dirty="0"/>
              <a:t>8~11m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3056A0-E91C-4CF6-ABC9-D6C590CC2264}"/>
                  </a:ext>
                </a:extLst>
              </p:cNvPr>
              <p:cNvSpPr txBox="1"/>
              <p:nvPr/>
            </p:nvSpPr>
            <p:spPr>
              <a:xfrm>
                <a:off x="8915535" y="5451732"/>
                <a:ext cx="199573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b="1" dirty="0"/>
                  <a:t>주차 각도 조건</a:t>
                </a:r>
                <a:endParaRPr lang="en-US" altLang="ko-KR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70°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3056A0-E91C-4CF6-ABC9-D6C590CC2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535" y="5451732"/>
                <a:ext cx="1995737" cy="646331"/>
              </a:xfrm>
              <a:prstGeom prst="rect">
                <a:avLst/>
              </a:prstGeom>
              <a:blipFill>
                <a:blip r:embed="rId6"/>
                <a:stretch>
                  <a:fillRect t="-4717" b="-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06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_x454643552">
            <a:extLst>
              <a:ext uri="{FF2B5EF4-FFF2-40B4-BE49-F238E27FC236}">
                <a16:creationId xmlns:a16="http://schemas.microsoft.com/office/drawing/2014/main" id="{763EBA02-BA4F-4911-8D8B-43F64252B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903" y="1138729"/>
            <a:ext cx="2995086" cy="499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9540549" y="280371"/>
            <a:ext cx="2496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Autonomous exploration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05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EA5EC2-541D-4745-AD79-2D830ABA1C7E}"/>
              </a:ext>
            </a:extLst>
          </p:cNvPr>
          <p:cNvSpPr/>
          <p:nvPr/>
        </p:nvSpPr>
        <p:spPr>
          <a:xfrm>
            <a:off x="754258" y="1406268"/>
            <a:ext cx="2395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베이스 복귀 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마커 주차</a:t>
            </a:r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E2C833-79CE-4631-A9FF-6CA3D9055653}"/>
              </a:ext>
            </a:extLst>
          </p:cNvPr>
          <p:cNvCxnSpPr>
            <a:cxnSpLocks/>
          </p:cNvCxnSpPr>
          <p:nvPr/>
        </p:nvCxnSpPr>
        <p:spPr>
          <a:xfrm>
            <a:off x="803312" y="1744826"/>
            <a:ext cx="225585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26D041-2E61-4C96-BF69-FB926D25198D}"/>
                  </a:ext>
                </a:extLst>
              </p:cNvPr>
              <p:cNvSpPr txBox="1"/>
              <p:nvPr/>
            </p:nvSpPr>
            <p:spPr>
              <a:xfrm>
                <a:off x="803311" y="1954836"/>
                <a:ext cx="7139417" cy="3738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fontAlgn="base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베이스와 </a:t>
                </a:r>
                <a:r>
                  <a:rPr lang="en-US" altLang="ko-KR" sz="1600" dirty="0"/>
                  <a:t>11m </a:t>
                </a:r>
                <a:r>
                  <a:rPr lang="ko-KR" altLang="en-US" sz="1600" dirty="0"/>
                  <a:t>거리까지 접근</a:t>
                </a:r>
                <a:endParaRPr lang="en-US" altLang="ko-KR" sz="1600" dirty="0"/>
              </a:p>
              <a:p>
                <a:pPr marL="342900" indent="-342900" fontAlgn="base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마커를 찾을 때 까지 베이스의 주위를 탐색</a:t>
                </a:r>
                <a:endParaRPr lang="en-US" altLang="ko-KR" sz="1600" dirty="0"/>
              </a:p>
              <a:p>
                <a:pPr marL="342900" indent="-342900" fontAlgn="base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마커를 찾으면 거리를 유지하기 위해 호를 그리며 옆으로 주행</a:t>
                </a:r>
                <a:r>
                  <a:rPr lang="en-US" altLang="ko-KR" sz="1600" dirty="0"/>
                  <a:t>. </a:t>
                </a:r>
                <a:br>
                  <a:rPr lang="en-US" altLang="ko-KR" sz="1600" dirty="0"/>
                </a:br>
                <a:r>
                  <a:rPr lang="ko-KR" altLang="en-US" sz="1600" dirty="0"/>
                  <a:t>베이스와의 거리를  </a:t>
                </a:r>
                <a:r>
                  <a:rPr lang="en-US" altLang="ko-KR" sz="1600" dirty="0"/>
                  <a:t>d, </a:t>
                </a:r>
                <a:r>
                  <a:rPr lang="ko-KR" altLang="en-US" sz="1600" dirty="0"/>
                  <a:t>탐사로봇의 폭을 </a:t>
                </a:r>
                <a:r>
                  <a:rPr lang="en-US" altLang="ko-KR" sz="1600" dirty="0"/>
                  <a:t>w</a:t>
                </a:r>
                <a:r>
                  <a:rPr lang="ko-KR" altLang="en-US" sz="1600" dirty="0"/>
                  <a:t>라 하면</a:t>
                </a:r>
                <a:br>
                  <a:rPr lang="en-US" altLang="ko-KR" sz="1600" dirty="0"/>
                </a:br>
                <a:r>
                  <a:rPr lang="ko-KR" altLang="en-US" sz="1600" dirty="0"/>
                  <a:t>좌측 바퀴의 각도 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−90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br>
                  <a:rPr lang="en-US" altLang="ko-KR" sz="1600" dirty="0"/>
                </a:br>
                <a:r>
                  <a:rPr lang="ko-KR" altLang="en-US" sz="1600" dirty="0"/>
                  <a:t>우측 바퀴의 각도 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𝑎𝑡𝑎𝑛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)</m:t>
                    </m:r>
                  </m:oMath>
                </a14:m>
                <a:endParaRPr lang="en-US" altLang="ko-KR" sz="1600" dirty="0"/>
              </a:p>
              <a:p>
                <a:pPr marL="342900" indent="-342900" fontAlgn="base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카메라로 촬영한 마커 이미지의 가로 세로 비율이 </a:t>
                </a:r>
                <a:r>
                  <a:rPr lang="en-US" altLang="ko-KR" sz="1600" dirty="0"/>
                  <a:t>1:1</a:t>
                </a:r>
                <a:r>
                  <a:rPr lang="ko-KR" altLang="en-US" sz="1600" dirty="0"/>
                  <a:t>이 되면 주차 완료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26D041-2E61-4C96-BF69-FB926D25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11" y="1954836"/>
                <a:ext cx="7139417" cy="3738139"/>
              </a:xfrm>
              <a:prstGeom prst="rect">
                <a:avLst/>
              </a:prstGeom>
              <a:blipFill>
                <a:blip r:embed="rId4"/>
                <a:stretch>
                  <a:fillRect l="-342" b="-11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19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4157" y="3128580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lt"/>
                <a:ea typeface="-윤고딕340" panose="02030504000101010101"/>
              </a:rPr>
              <a:t>실험 결과</a:t>
            </a:r>
            <a:endParaRPr lang="ko-KR" altLang="en-US" sz="28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65128" y="2922851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175125" y="2922851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221915" y="2923233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423343" y="2922850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762957" y="2882970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06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21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3055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객체 인식 및 판별 실험 </a:t>
            </a:r>
            <a:r>
              <a:rPr lang="en-US" altLang="ko-KR" sz="1600" b="1" dirty="0"/>
              <a:t>: YOLO</a:t>
            </a: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05577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1EAC5-74BA-474C-AC0B-9AFF1C7F2562}"/>
              </a:ext>
            </a:extLst>
          </p:cNvPr>
          <p:cNvSpPr txBox="1"/>
          <p:nvPr/>
        </p:nvSpPr>
        <p:spPr>
          <a:xfrm>
            <a:off x="1379639" y="4927585"/>
            <a:ext cx="2030664" cy="376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암석과 광물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27649" name="_x454649792">
            <a:extLst>
              <a:ext uri="{FF2B5EF4-FFF2-40B4-BE49-F238E27FC236}">
                <a16:creationId xmlns:a16="http://schemas.microsoft.com/office/drawing/2014/main" id="{9984C12A-27B0-4330-B331-D13A8093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5" t="4367" r="19812"/>
          <a:stretch>
            <a:fillRect/>
          </a:stretch>
        </p:blipFill>
        <p:spPr bwMode="auto">
          <a:xfrm>
            <a:off x="797626" y="2248164"/>
            <a:ext cx="3381804" cy="260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_x454648272">
            <a:extLst>
              <a:ext uri="{FF2B5EF4-FFF2-40B4-BE49-F238E27FC236}">
                <a16:creationId xmlns:a16="http://schemas.microsoft.com/office/drawing/2014/main" id="{672F0AA7-136A-435E-8286-473CE93F9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0" t="4727" r="19617"/>
          <a:stretch>
            <a:fillRect/>
          </a:stretch>
        </p:blipFill>
        <p:spPr bwMode="auto">
          <a:xfrm>
            <a:off x="4701454" y="2248162"/>
            <a:ext cx="3311118" cy="260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5B0D6E-C2EB-44F0-8C99-B4592DD7C56A}"/>
              </a:ext>
            </a:extLst>
          </p:cNvPr>
          <p:cNvSpPr txBox="1"/>
          <p:nvPr/>
        </p:nvSpPr>
        <p:spPr>
          <a:xfrm>
            <a:off x="5252392" y="4927585"/>
            <a:ext cx="2030664" cy="376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베이스와 마커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27653" name="_x454649792">
            <a:extLst>
              <a:ext uri="{FF2B5EF4-FFF2-40B4-BE49-F238E27FC236}">
                <a16:creationId xmlns:a16="http://schemas.microsoft.com/office/drawing/2014/main" id="{7595C62B-9B52-4C2B-A3FE-442C3E31C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2" t="3207" r="19783"/>
          <a:stretch>
            <a:fillRect/>
          </a:stretch>
        </p:blipFill>
        <p:spPr bwMode="auto">
          <a:xfrm>
            <a:off x="8390965" y="2248162"/>
            <a:ext cx="3311118" cy="260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2D87031-3A9B-41CB-A97E-5C4E8DCD45C7}"/>
              </a:ext>
            </a:extLst>
          </p:cNvPr>
          <p:cNvSpPr txBox="1"/>
          <p:nvPr/>
        </p:nvSpPr>
        <p:spPr>
          <a:xfrm>
            <a:off x="9125145" y="4951856"/>
            <a:ext cx="2030664" cy="376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암석과 상자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48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2929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객체 인식 및 판별 실험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색상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05577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87031-3A9B-41CB-A97E-5C4E8DCD45C7}"/>
              </a:ext>
            </a:extLst>
          </p:cNvPr>
          <p:cNvSpPr txBox="1"/>
          <p:nvPr/>
        </p:nvSpPr>
        <p:spPr>
          <a:xfrm>
            <a:off x="3069657" y="5969920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베이스의 현재 좌표를 기반으로 추정한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Scout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로봇의 좌표</a:t>
            </a:r>
          </a:p>
        </p:txBody>
      </p:sp>
      <p:pic>
        <p:nvPicPr>
          <p:cNvPr id="29697" name="_x454649712">
            <a:extLst>
              <a:ext uri="{FF2B5EF4-FFF2-40B4-BE49-F238E27FC236}">
                <a16:creationId xmlns:a16="http://schemas.microsoft.com/office/drawing/2014/main" id="{93A13940-02DA-420B-961D-1A813E2C3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8" t="19003" r="2350" b="20393"/>
          <a:stretch>
            <a:fillRect/>
          </a:stretch>
        </p:blipFill>
        <p:spPr bwMode="auto">
          <a:xfrm>
            <a:off x="2102223" y="1993416"/>
            <a:ext cx="7987552" cy="380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45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2929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객체 인식 및 판별 실험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색상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05577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87031-3A9B-41CB-A97E-5C4E8DCD45C7}"/>
              </a:ext>
            </a:extLst>
          </p:cNvPr>
          <p:cNvSpPr txBox="1"/>
          <p:nvPr/>
        </p:nvSpPr>
        <p:spPr>
          <a:xfrm>
            <a:off x="3069657" y="5969920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베이스의 현재 좌표를 기반으로 추정한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Scout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로봇의 좌표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CF9F747-7289-4483-A064-5845C31C7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751812"/>
              </p:ext>
            </p:extLst>
          </p:nvPr>
        </p:nvGraphicFramePr>
        <p:xfrm>
          <a:off x="1808931" y="2225604"/>
          <a:ext cx="8339117" cy="33414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72510">
                  <a:extLst>
                    <a:ext uri="{9D8B030D-6E8A-4147-A177-3AD203B41FA5}">
                      <a16:colId xmlns:a16="http://schemas.microsoft.com/office/drawing/2014/main" val="1191091627"/>
                    </a:ext>
                  </a:extLst>
                </a:gridCol>
                <a:gridCol w="1237601">
                  <a:extLst>
                    <a:ext uri="{9D8B030D-6E8A-4147-A177-3AD203B41FA5}">
                      <a16:colId xmlns:a16="http://schemas.microsoft.com/office/drawing/2014/main" val="3261146931"/>
                    </a:ext>
                  </a:extLst>
                </a:gridCol>
                <a:gridCol w="1237601">
                  <a:extLst>
                    <a:ext uri="{9D8B030D-6E8A-4147-A177-3AD203B41FA5}">
                      <a16:colId xmlns:a16="http://schemas.microsoft.com/office/drawing/2014/main" val="1934173883"/>
                    </a:ext>
                  </a:extLst>
                </a:gridCol>
                <a:gridCol w="1237601">
                  <a:extLst>
                    <a:ext uri="{9D8B030D-6E8A-4147-A177-3AD203B41FA5}">
                      <a16:colId xmlns:a16="http://schemas.microsoft.com/office/drawing/2014/main" val="820808204"/>
                    </a:ext>
                  </a:extLst>
                </a:gridCol>
                <a:gridCol w="1237601">
                  <a:extLst>
                    <a:ext uri="{9D8B030D-6E8A-4147-A177-3AD203B41FA5}">
                      <a16:colId xmlns:a16="http://schemas.microsoft.com/office/drawing/2014/main" val="821861713"/>
                    </a:ext>
                  </a:extLst>
                </a:gridCol>
                <a:gridCol w="1516203">
                  <a:extLst>
                    <a:ext uri="{9D8B030D-6E8A-4147-A177-3AD203B41FA5}">
                      <a16:colId xmlns:a16="http://schemas.microsoft.com/office/drawing/2014/main" val="3676242044"/>
                    </a:ext>
                  </a:extLst>
                </a:gridCol>
              </a:tblGrid>
              <a:tr h="98868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</a:rPr>
                        <a:t>베이스와의 거리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</a:rPr>
                        <a:t>추정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</a:rPr>
                        <a:t>Scout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</a:rPr>
                        <a:t> 좌표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</a:rPr>
                        <a:t>실제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</a:rPr>
                        <a:t>Scout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</a:rPr>
                        <a:t> 좌표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</a:rPr>
                        <a:t>오차율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509257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21.42m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-7.77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-0.99%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915479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24.68m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37.15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1.96%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772043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22.32m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-18.41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1.44%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722448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27.12m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2.43%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7152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24.05m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-2.37%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1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20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3029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객체 인식 및 판별 실험 </a:t>
            </a:r>
            <a:r>
              <a:rPr lang="en-US" altLang="ko-KR" sz="1600" b="1" dirty="0"/>
              <a:t>: RTAB</a:t>
            </a: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05577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87031-3A9B-41CB-A97E-5C4E8DCD45C7}"/>
              </a:ext>
            </a:extLst>
          </p:cNvPr>
          <p:cNvSpPr txBox="1"/>
          <p:nvPr/>
        </p:nvSpPr>
        <p:spPr>
          <a:xfrm>
            <a:off x="3069657" y="5969920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RTAB SLAM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Pointcloud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상자 판별</a:t>
            </a:r>
          </a:p>
        </p:txBody>
      </p:sp>
      <p:pic>
        <p:nvPicPr>
          <p:cNvPr id="30721" name="_x454649712">
            <a:extLst>
              <a:ext uri="{FF2B5EF4-FFF2-40B4-BE49-F238E27FC236}">
                <a16:creationId xmlns:a16="http://schemas.microsoft.com/office/drawing/2014/main" id="{86319763-6002-4A0D-8E59-FCBA53952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8"/>
          <a:stretch>
            <a:fillRect/>
          </a:stretch>
        </p:blipFill>
        <p:spPr bwMode="auto">
          <a:xfrm>
            <a:off x="2627776" y="1954628"/>
            <a:ext cx="6863237" cy="38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69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3029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객체 인식 및 판별 실험 </a:t>
            </a:r>
            <a:r>
              <a:rPr lang="en-US" altLang="ko-KR" sz="1600" b="1" dirty="0"/>
              <a:t>: RTAB</a:t>
            </a: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055773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87031-3A9B-41CB-A97E-5C4E8DCD45C7}"/>
              </a:ext>
            </a:extLst>
          </p:cNvPr>
          <p:cNvSpPr txBox="1"/>
          <p:nvPr/>
        </p:nvSpPr>
        <p:spPr>
          <a:xfrm>
            <a:off x="3069657" y="5969920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RTAB SLAM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Pointcloud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상자 판별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EB6486AB-342E-40F9-ACAE-7F499E9F9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477183"/>
              </p:ext>
            </p:extLst>
          </p:nvPr>
        </p:nvGraphicFramePr>
        <p:xfrm>
          <a:off x="1808931" y="2225604"/>
          <a:ext cx="8339121" cy="33414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91303">
                  <a:extLst>
                    <a:ext uri="{9D8B030D-6E8A-4147-A177-3AD203B41FA5}">
                      <a16:colId xmlns:a16="http://schemas.microsoft.com/office/drawing/2014/main" val="1191091627"/>
                    </a:ext>
                  </a:extLst>
                </a:gridCol>
                <a:gridCol w="1191303">
                  <a:extLst>
                    <a:ext uri="{9D8B030D-6E8A-4147-A177-3AD203B41FA5}">
                      <a16:colId xmlns:a16="http://schemas.microsoft.com/office/drawing/2014/main" val="3261146931"/>
                    </a:ext>
                  </a:extLst>
                </a:gridCol>
                <a:gridCol w="1191303">
                  <a:extLst>
                    <a:ext uri="{9D8B030D-6E8A-4147-A177-3AD203B41FA5}">
                      <a16:colId xmlns:a16="http://schemas.microsoft.com/office/drawing/2014/main" val="1934173883"/>
                    </a:ext>
                  </a:extLst>
                </a:gridCol>
                <a:gridCol w="1191303">
                  <a:extLst>
                    <a:ext uri="{9D8B030D-6E8A-4147-A177-3AD203B41FA5}">
                      <a16:colId xmlns:a16="http://schemas.microsoft.com/office/drawing/2014/main" val="820808204"/>
                    </a:ext>
                  </a:extLst>
                </a:gridCol>
                <a:gridCol w="1191303">
                  <a:extLst>
                    <a:ext uri="{9D8B030D-6E8A-4147-A177-3AD203B41FA5}">
                      <a16:colId xmlns:a16="http://schemas.microsoft.com/office/drawing/2014/main" val="821861713"/>
                    </a:ext>
                  </a:extLst>
                </a:gridCol>
                <a:gridCol w="1191303">
                  <a:extLst>
                    <a:ext uri="{9D8B030D-6E8A-4147-A177-3AD203B41FA5}">
                      <a16:colId xmlns:a16="http://schemas.microsoft.com/office/drawing/2014/main" val="3676242044"/>
                    </a:ext>
                  </a:extLst>
                </a:gridCol>
                <a:gridCol w="1191303">
                  <a:extLst>
                    <a:ext uri="{9D8B030D-6E8A-4147-A177-3AD203B41FA5}">
                      <a16:colId xmlns:a16="http://schemas.microsoft.com/office/drawing/2014/main" val="1371445110"/>
                    </a:ext>
                  </a:extLst>
                </a:gridCol>
              </a:tblGrid>
              <a:tr h="98868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실험횟수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실제 상자 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추정 상자 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정답여부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509257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-37.83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30.27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-38.52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30.91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0.94m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정답</a:t>
                      </a:r>
                      <a:endParaRPr lang="ko-KR" altLang="en-US" sz="14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915479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-4.66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-0.93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-3.93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-0.74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0.75m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정답</a:t>
                      </a:r>
                      <a:endParaRPr lang="ko-KR" altLang="en-US" sz="14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772043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-0.28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-1.3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-0.38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-1.24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0.12m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정답</a:t>
                      </a:r>
                      <a:endParaRPr lang="ko-KR" altLang="en-US" sz="14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722448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2.39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3.24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1.78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3.31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0.6m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정답</a:t>
                      </a:r>
                      <a:endParaRPr lang="ko-KR" altLang="en-US" sz="14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7152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18.73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1.36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19.06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1.88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0.6m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정답</a:t>
                      </a:r>
                      <a:endParaRPr lang="ko-KR" altLang="en-US" sz="14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1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4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3267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자율 주행 탐사 실험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웨이포인트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17036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87031-3A9B-41CB-A97E-5C4E8DCD45C7}"/>
              </a:ext>
            </a:extLst>
          </p:cNvPr>
          <p:cNvSpPr txBox="1"/>
          <p:nvPr/>
        </p:nvSpPr>
        <p:spPr>
          <a:xfrm>
            <a:off x="3069657" y="6319543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웨이포인트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주행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 기반 위치추정 적용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DF47377-262E-446B-8887-B3435D2E8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38399"/>
              </p:ext>
            </p:extLst>
          </p:nvPr>
        </p:nvGraphicFramePr>
        <p:xfrm>
          <a:off x="1745549" y="1985431"/>
          <a:ext cx="8339121" cy="41714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26569">
                  <a:extLst>
                    <a:ext uri="{9D8B030D-6E8A-4147-A177-3AD203B41FA5}">
                      <a16:colId xmlns:a16="http://schemas.microsoft.com/office/drawing/2014/main" val="1191091627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3261146931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1934173883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3147514412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3179977808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820808204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821861713"/>
                    </a:ext>
                  </a:extLst>
                </a:gridCol>
                <a:gridCol w="706280">
                  <a:extLst>
                    <a:ext uri="{9D8B030D-6E8A-4147-A177-3AD203B41FA5}">
                      <a16:colId xmlns:a16="http://schemas.microsoft.com/office/drawing/2014/main" val="3676242044"/>
                    </a:ext>
                  </a:extLst>
                </a:gridCol>
                <a:gridCol w="1146858">
                  <a:extLst>
                    <a:ext uri="{9D8B030D-6E8A-4147-A177-3AD203B41FA5}">
                      <a16:colId xmlns:a16="http://schemas.microsoft.com/office/drawing/2014/main" val="1371445110"/>
                    </a:ext>
                  </a:extLst>
                </a:gridCol>
              </a:tblGrid>
              <a:tr h="360231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실험횟수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웨이포인트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추정 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실제 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도달 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509257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-56.3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41.9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-56.3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44.1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2.2m</a:t>
                      </a:r>
                      <a:endParaRPr lang="en-US" sz="12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915479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-57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-56.9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14.9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-56.7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17.5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2.6m</a:t>
                      </a:r>
                      <a:endParaRPr lang="en-US" sz="12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47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174840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-21.8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55.4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-22.0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56.1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0.7m</a:t>
                      </a:r>
                      <a:endParaRPr lang="en-US" sz="12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772043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-22.3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46.4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-22.3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47.4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1.0m</a:t>
                      </a:r>
                      <a:endParaRPr lang="en-US" sz="1200" b="1" kern="0" spc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533405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50.3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36.4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53.7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35.3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3.6m</a:t>
                      </a:r>
                      <a:endParaRPr lang="en-US" sz="12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17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57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722448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30.3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40.3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33.5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38.0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3.9m</a:t>
                      </a:r>
                      <a:endParaRPr lang="en-US" sz="1200" b="1" kern="0" spc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27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89175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54.5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-49.5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60.1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-51.6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6.0m</a:t>
                      </a:r>
                      <a:endParaRPr lang="en-US" sz="12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7152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-47.1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6.0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-50.9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4.5m</a:t>
                      </a:r>
                      <a:endParaRPr lang="en-US" sz="12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159258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-38.4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-20.6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-39.7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-20.0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1.4m</a:t>
                      </a:r>
                      <a:endParaRPr lang="en-US" sz="12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175516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-55.8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-47.1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-56.8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-45.3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2.1m</a:t>
                      </a:r>
                      <a:endParaRPr lang="en-US" sz="12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46227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-2.1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-44.2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-8.1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-43.1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6.1m</a:t>
                      </a:r>
                      <a:endParaRPr lang="en-US" sz="12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38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9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4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3267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자율 주행 탐사 실험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웨이포인트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17036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87031-3A9B-41CB-A97E-5C4E8DCD45C7}"/>
              </a:ext>
            </a:extLst>
          </p:cNvPr>
          <p:cNvSpPr txBox="1"/>
          <p:nvPr/>
        </p:nvSpPr>
        <p:spPr>
          <a:xfrm>
            <a:off x="3069657" y="6319543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웨이포인트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주행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 기반 위치추정 미적용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DF47377-262E-446B-8887-B3435D2E8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84521"/>
              </p:ext>
            </p:extLst>
          </p:nvPr>
        </p:nvGraphicFramePr>
        <p:xfrm>
          <a:off x="1745549" y="1985431"/>
          <a:ext cx="8339121" cy="41714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26569">
                  <a:extLst>
                    <a:ext uri="{9D8B030D-6E8A-4147-A177-3AD203B41FA5}">
                      <a16:colId xmlns:a16="http://schemas.microsoft.com/office/drawing/2014/main" val="1191091627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3261146931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1934173883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3147514412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3179977808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820808204"/>
                    </a:ext>
                  </a:extLst>
                </a:gridCol>
                <a:gridCol w="926569">
                  <a:extLst>
                    <a:ext uri="{9D8B030D-6E8A-4147-A177-3AD203B41FA5}">
                      <a16:colId xmlns:a16="http://schemas.microsoft.com/office/drawing/2014/main" val="821861713"/>
                    </a:ext>
                  </a:extLst>
                </a:gridCol>
                <a:gridCol w="706280">
                  <a:extLst>
                    <a:ext uri="{9D8B030D-6E8A-4147-A177-3AD203B41FA5}">
                      <a16:colId xmlns:a16="http://schemas.microsoft.com/office/drawing/2014/main" val="3676242044"/>
                    </a:ext>
                  </a:extLst>
                </a:gridCol>
                <a:gridCol w="1146858">
                  <a:extLst>
                    <a:ext uri="{9D8B030D-6E8A-4147-A177-3AD203B41FA5}">
                      <a16:colId xmlns:a16="http://schemas.microsoft.com/office/drawing/2014/main" val="1371445110"/>
                    </a:ext>
                  </a:extLst>
                </a:gridCol>
              </a:tblGrid>
              <a:tr h="360231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실험횟수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웨이포인트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추정 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실제 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오차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도달 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509257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-52.29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44.02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-53.04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41.68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2.5m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915479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-51.36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16.17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-54.14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11.75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5.2m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33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174840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-0.69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48.43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0.92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35.2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13.3m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17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772043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-19.15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49.13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-18.85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35.24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13.9m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533405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47.17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36.11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50.59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21.8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14.7m</a:t>
                      </a:r>
                      <a:endParaRPr lang="en-US" sz="1200" b="1" kern="0" spc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722448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31.4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42.35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34.76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27.45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15.3m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13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889175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53.19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-43.97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64.73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-60.39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20.1m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37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7152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5.9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-45.47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14.95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-63.59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20.3m</a:t>
                      </a:r>
                      <a:endParaRPr lang="en-US" sz="1200" b="1" kern="0" spc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22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159258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-38.2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-21.59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-31.87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-42.79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22.1m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175516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-58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-61.18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-46.38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-13.39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-64.3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51.0m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46227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-46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-3.81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-43.3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51.34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-63.9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58.9m</a:t>
                      </a:r>
                      <a:endParaRPr lang="en-US" sz="1200" b="1" kern="0" spc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9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47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532533" y="280371"/>
            <a:ext cx="150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400" dirty="0">
                <a:ea typeface="-윤고딕340" panose="02030504000101010101"/>
              </a:rPr>
              <a:t>Abstract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01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B0038E-F3AD-41C7-9600-76654C170A37}"/>
              </a:ext>
            </a:extLst>
          </p:cNvPr>
          <p:cNvSpPr/>
          <p:nvPr/>
        </p:nvSpPr>
        <p:spPr>
          <a:xfrm>
            <a:off x="3615930" y="5588680"/>
            <a:ext cx="4790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ISRU </a:t>
            </a:r>
            <a:r>
              <a:rPr lang="ko-KR" altLang="en-US" b="1" dirty="0"/>
              <a:t>현장자원활용 </a:t>
            </a:r>
            <a:r>
              <a:rPr lang="en-US" altLang="ko-KR" b="1" dirty="0"/>
              <a:t>(NASA, public domain)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35B7052-F952-42A7-920E-AC2DC4D41D28}"/>
              </a:ext>
            </a:extLst>
          </p:cNvPr>
          <p:cNvCxnSpPr>
            <a:cxnSpLocks/>
          </p:cNvCxnSpPr>
          <p:nvPr/>
        </p:nvCxnSpPr>
        <p:spPr>
          <a:xfrm>
            <a:off x="3622294" y="5945760"/>
            <a:ext cx="46979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DE717B8E-7BC6-43BE-9998-AA84F7DB5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98" y="1269320"/>
            <a:ext cx="5701007" cy="335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SA Instrument ISRU">
            <a:extLst>
              <a:ext uri="{FF2B5EF4-FFF2-40B4-BE49-F238E27FC236}">
                <a16:creationId xmlns:a16="http://schemas.microsoft.com/office/drawing/2014/main" id="{63DC3251-FB47-4105-B182-FEDD9A5A9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83" y="1269320"/>
            <a:ext cx="5053347" cy="335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8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3267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자율 주행 탐사 실험 </a:t>
            </a:r>
            <a:r>
              <a:rPr lang="en-US" altLang="ko-KR" sz="1600" b="1" dirty="0"/>
              <a:t>: </a:t>
            </a:r>
            <a:r>
              <a:rPr lang="ko-KR" altLang="en-US" sz="1600" b="1" dirty="0" err="1"/>
              <a:t>웨이포인트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17036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1F6BAF05-C5C6-410A-937D-51A788D423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53383"/>
              </p:ext>
            </p:extLst>
          </p:nvPr>
        </p:nvGraphicFramePr>
        <p:xfrm>
          <a:off x="1304914" y="1838931"/>
          <a:ext cx="9560309" cy="473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1150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3134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자율 주행 탐사 실험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지형 극복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17036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163CBC-CF30-480A-B27E-EF01646088BC}"/>
              </a:ext>
            </a:extLst>
          </p:cNvPr>
          <p:cNvSpPr txBox="1"/>
          <p:nvPr/>
        </p:nvSpPr>
        <p:spPr>
          <a:xfrm>
            <a:off x="2903972" y="6090171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좌표 오차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지형 극복 알고리즘 적용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B15D160-1D9B-4F48-B2C2-C0109785F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07405"/>
              </p:ext>
            </p:extLst>
          </p:nvPr>
        </p:nvGraphicFramePr>
        <p:xfrm>
          <a:off x="1352745" y="2186730"/>
          <a:ext cx="9154901" cy="357757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7843">
                  <a:extLst>
                    <a:ext uri="{9D8B030D-6E8A-4147-A177-3AD203B41FA5}">
                      <a16:colId xmlns:a16="http://schemas.microsoft.com/office/drawing/2014/main" val="1191091627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3261146931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2408951169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1934173883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1210166633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2380026865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820808204"/>
                    </a:ext>
                  </a:extLst>
                </a:gridCol>
              </a:tblGrid>
              <a:tr h="511082">
                <a:tc rowSpan="2"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실험횟수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언덕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구덩이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509257"/>
                  </a:ext>
                </a:extLst>
              </a:tr>
              <a:tr h="5110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통과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통과 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SLAM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유지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통과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통과 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SLAM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516345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1.2m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2.3m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성공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1.7m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2.0m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성공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915479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3.2m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5.8m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성공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3.2m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5.2m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성공</a:t>
                      </a:r>
                      <a:endParaRPr lang="ko-KR" altLang="en-US" sz="1600" b="1" kern="0" spc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772043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2.7m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2.2m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성공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2.7m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2.5m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성공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722448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3.1m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2.3m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성공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5.3m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5.3m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성공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7152"/>
                  </a:ext>
                </a:extLst>
              </a:tr>
              <a:tr h="511082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2.3m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2.9m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성공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3.3m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3.1m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성공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1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6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3134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자율 주행 탐사 실험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지형 극복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17036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163CBC-CF30-480A-B27E-EF01646088BC}"/>
              </a:ext>
            </a:extLst>
          </p:cNvPr>
          <p:cNvSpPr txBox="1"/>
          <p:nvPr/>
        </p:nvSpPr>
        <p:spPr>
          <a:xfrm>
            <a:off x="3119670" y="5301277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좌표 오차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지형 극복 알고리즘 미적용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2FF9EC6-6FA7-4F64-AA3B-B8A75AA4B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02777"/>
              </p:ext>
            </p:extLst>
          </p:nvPr>
        </p:nvGraphicFramePr>
        <p:xfrm>
          <a:off x="1379639" y="2175533"/>
          <a:ext cx="9154901" cy="28597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7843">
                  <a:extLst>
                    <a:ext uri="{9D8B030D-6E8A-4147-A177-3AD203B41FA5}">
                      <a16:colId xmlns:a16="http://schemas.microsoft.com/office/drawing/2014/main" val="1191091627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3261146931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2408951169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1934173883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1210166633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2380026865"/>
                    </a:ext>
                  </a:extLst>
                </a:gridCol>
                <a:gridCol w="1307843">
                  <a:extLst>
                    <a:ext uri="{9D8B030D-6E8A-4147-A177-3AD203B41FA5}">
                      <a16:colId xmlns:a16="http://schemas.microsoft.com/office/drawing/2014/main" val="820808204"/>
                    </a:ext>
                  </a:extLst>
                </a:gridCol>
              </a:tblGrid>
              <a:tr h="714925">
                <a:tc rowSpan="2"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실험횟수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언덕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구덩이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509257"/>
                  </a:ext>
                </a:extLst>
              </a:tr>
              <a:tr h="714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통과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통과 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SLAM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유지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통과 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통과 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SLAM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516345"/>
                  </a:ext>
                </a:extLst>
              </a:tr>
              <a:tr h="714925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2.7m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통과 불가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실패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1.3m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통과 불가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실패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915479"/>
                  </a:ext>
                </a:extLst>
              </a:tr>
              <a:tr h="714925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2.1m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통과 불가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실패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1.6m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통과 불가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실패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772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0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3134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자율 주행 탐사 실험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지형 극복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17036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163CBC-CF30-480A-B27E-EF01646088BC}"/>
              </a:ext>
            </a:extLst>
          </p:cNvPr>
          <p:cNvSpPr txBox="1"/>
          <p:nvPr/>
        </p:nvSpPr>
        <p:spPr>
          <a:xfrm>
            <a:off x="3119670" y="5901913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지형 극복 알고리즘 적용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미적용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비교 영상</a:t>
            </a:r>
          </a:p>
        </p:txBody>
      </p:sp>
      <p:pic>
        <p:nvPicPr>
          <p:cNvPr id="4" name="온라인 미디어 3" title="지형 극복 알고리즘 적용">
            <a:hlinkClick r:id="" action="ppaction://media"/>
            <a:extLst>
              <a:ext uri="{FF2B5EF4-FFF2-40B4-BE49-F238E27FC236}">
                <a16:creationId xmlns:a16="http://schemas.microsoft.com/office/drawing/2014/main" id="{FD247D5A-9EE0-5193-7144-9F5BEC76F3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14570" y="2207004"/>
            <a:ext cx="5410200" cy="3048000"/>
          </a:xfrm>
          <a:prstGeom prst="rect">
            <a:avLst/>
          </a:prstGeom>
        </p:spPr>
      </p:pic>
      <p:pic>
        <p:nvPicPr>
          <p:cNvPr id="5" name="온라인 미디어 4" title="지형 극복 알고리즘 미적용">
            <a:hlinkClick r:id="" action="ppaction://media"/>
            <a:extLst>
              <a:ext uri="{FF2B5EF4-FFF2-40B4-BE49-F238E27FC236}">
                <a16:creationId xmlns:a16="http://schemas.microsoft.com/office/drawing/2014/main" id="{104DC87A-34D1-1557-4646-58A71CC116D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146012" y="2196518"/>
            <a:ext cx="541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7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3134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자율 주행 탐사 실험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지형 극복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317036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163CBC-CF30-480A-B27E-EF01646088BC}"/>
              </a:ext>
            </a:extLst>
          </p:cNvPr>
          <p:cNvSpPr txBox="1"/>
          <p:nvPr/>
        </p:nvSpPr>
        <p:spPr>
          <a:xfrm>
            <a:off x="3119670" y="5901913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지형 극복 알고리즘 적용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미적용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</a:t>
            </a:r>
            <a:r>
              <a:rPr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SLAM </a:t>
            </a: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</a:p>
        </p:txBody>
      </p:sp>
      <p:pic>
        <p:nvPicPr>
          <p:cNvPr id="4" name="그림 3" descr="텍스트, 실내, 모니터, 전자기기이(가) 표시된 사진&#10;&#10;자동 생성된 설명">
            <a:extLst>
              <a:ext uri="{FF2B5EF4-FFF2-40B4-BE49-F238E27FC236}">
                <a16:creationId xmlns:a16="http://schemas.microsoft.com/office/drawing/2014/main" id="{1A1AAE15-987A-45BB-B27B-8BF0F7AFFE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492" y="2374883"/>
            <a:ext cx="5950607" cy="29425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D9CEB5-597B-4E68-97C8-0CE652E68C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8375" y="2374884"/>
            <a:ext cx="5127813" cy="29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4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2651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광물 탐색 실험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점수 획득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262292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163CBC-CF30-480A-B27E-EF01646088BC}"/>
              </a:ext>
            </a:extLst>
          </p:cNvPr>
          <p:cNvSpPr txBox="1"/>
          <p:nvPr/>
        </p:nvSpPr>
        <p:spPr>
          <a:xfrm>
            <a:off x="3044484" y="5797539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광물 탐색 점수</a:t>
            </a:r>
            <a:endParaRPr lang="ko-KR" altLang="en-US" sz="16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5D9FAC8-B782-4769-A054-21BAF6EBFCD7}"/>
              </a:ext>
            </a:extLst>
          </p:cNvPr>
          <p:cNvGraphicFramePr>
            <a:graphicFrameLocks noGrp="1"/>
          </p:cNvGraphicFramePr>
          <p:nvPr/>
        </p:nvGraphicFramePr>
        <p:xfrm>
          <a:off x="1808931" y="2225604"/>
          <a:ext cx="8523793" cy="33414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40457">
                  <a:extLst>
                    <a:ext uri="{9D8B030D-6E8A-4147-A177-3AD203B41FA5}">
                      <a16:colId xmlns:a16="http://schemas.microsoft.com/office/drawing/2014/main" val="1191091627"/>
                    </a:ext>
                  </a:extLst>
                </a:gridCol>
                <a:gridCol w="2461112">
                  <a:extLst>
                    <a:ext uri="{9D8B030D-6E8A-4147-A177-3AD203B41FA5}">
                      <a16:colId xmlns:a16="http://schemas.microsoft.com/office/drawing/2014/main" val="3261146931"/>
                    </a:ext>
                  </a:extLst>
                </a:gridCol>
                <a:gridCol w="2461112">
                  <a:extLst>
                    <a:ext uri="{9D8B030D-6E8A-4147-A177-3AD203B41FA5}">
                      <a16:colId xmlns:a16="http://schemas.microsoft.com/office/drawing/2014/main" val="820808204"/>
                    </a:ext>
                  </a:extLst>
                </a:gridCol>
                <a:gridCol w="2461112">
                  <a:extLst>
                    <a:ext uri="{9D8B030D-6E8A-4147-A177-3AD203B41FA5}">
                      <a16:colId xmlns:a16="http://schemas.microsoft.com/office/drawing/2014/main" val="3676242044"/>
                    </a:ext>
                  </a:extLst>
                </a:gridCol>
              </a:tblGrid>
              <a:tr h="98868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실험횟수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탐지된 광물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정답처리 된 광물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평균 좌표 오차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509257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개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3.48m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915479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10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개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4.11m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772043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개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2.29m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722448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개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3.61m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7152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600" b="1" kern="0" spc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개</a:t>
                      </a:r>
                      <a:endParaRPr lang="ko-KR" altLang="en-US" sz="1600" b="1" kern="0" spc="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2.43m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1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0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2651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광물 탐색 실험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점수 획득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262292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163CBC-CF30-480A-B27E-EF01646088BC}"/>
              </a:ext>
            </a:extLst>
          </p:cNvPr>
          <p:cNvSpPr txBox="1"/>
          <p:nvPr/>
        </p:nvSpPr>
        <p:spPr>
          <a:xfrm>
            <a:off x="3057819" y="6400445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광물 탐지 후 점수 획득 영상 </a:t>
            </a:r>
          </a:p>
        </p:txBody>
      </p:sp>
      <p:pic>
        <p:nvPicPr>
          <p:cNvPr id="2" name="온라인 미디어 1" title="광물 탐지 후 점수 획득 영상">
            <a:hlinkClick r:id="" action="ppaction://media"/>
            <a:extLst>
              <a:ext uri="{FF2B5EF4-FFF2-40B4-BE49-F238E27FC236}">
                <a16:creationId xmlns:a16="http://schemas.microsoft.com/office/drawing/2014/main" id="{5B232B76-984F-A5A7-D165-59AA297162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01718" y="1988891"/>
            <a:ext cx="7476694" cy="42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1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2856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베이스 복귀 실험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마커 주차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283862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87031-3A9B-41CB-A97E-5C4E8DCD45C7}"/>
              </a:ext>
            </a:extLst>
          </p:cNvPr>
          <p:cNvSpPr txBox="1"/>
          <p:nvPr/>
        </p:nvSpPr>
        <p:spPr>
          <a:xfrm>
            <a:off x="2804796" y="6134926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마커 주차 주행기록계</a:t>
            </a:r>
            <a:endParaRPr lang="ko-KR" altLang="en-US" sz="16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61" name="_x454646432">
            <a:extLst>
              <a:ext uri="{FF2B5EF4-FFF2-40B4-BE49-F238E27FC236}">
                <a16:creationId xmlns:a16="http://schemas.microsoft.com/office/drawing/2014/main" id="{3E7F540F-5E0D-4AFD-BA19-B8C4D48DF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t="19604" r="56947" b="37694"/>
          <a:stretch>
            <a:fillRect/>
          </a:stretch>
        </p:blipFill>
        <p:spPr bwMode="auto">
          <a:xfrm>
            <a:off x="2519334" y="2052123"/>
            <a:ext cx="6486552" cy="385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B9538DC-E2A0-45BD-9D44-BFEFCC66D36A}"/>
              </a:ext>
            </a:extLst>
          </p:cNvPr>
          <p:cNvSpPr/>
          <p:nvPr/>
        </p:nvSpPr>
        <p:spPr>
          <a:xfrm>
            <a:off x="2931730" y="4950380"/>
            <a:ext cx="510988" cy="4313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D4BD30E-D8F1-4D55-9BAC-71CB63886D81}"/>
              </a:ext>
            </a:extLst>
          </p:cNvPr>
          <p:cNvSpPr/>
          <p:nvPr/>
        </p:nvSpPr>
        <p:spPr>
          <a:xfrm>
            <a:off x="7225825" y="5474180"/>
            <a:ext cx="510988" cy="4313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48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2856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베이스 복귀 실험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마커 주차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283862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87031-3A9B-41CB-A97E-5C4E8DCD45C7}"/>
              </a:ext>
            </a:extLst>
          </p:cNvPr>
          <p:cNvSpPr txBox="1"/>
          <p:nvPr/>
        </p:nvSpPr>
        <p:spPr>
          <a:xfrm>
            <a:off x="3044484" y="5986085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마커 주차 객체 좌표와 소요 시간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CCC6D83-15D9-447A-91CE-09E7BACDA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99498"/>
              </p:ext>
            </p:extLst>
          </p:nvPr>
        </p:nvGraphicFramePr>
        <p:xfrm>
          <a:off x="1808931" y="2225604"/>
          <a:ext cx="8523792" cy="33414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20632">
                  <a:extLst>
                    <a:ext uri="{9D8B030D-6E8A-4147-A177-3AD203B41FA5}">
                      <a16:colId xmlns:a16="http://schemas.microsoft.com/office/drawing/2014/main" val="1191091627"/>
                    </a:ext>
                  </a:extLst>
                </a:gridCol>
                <a:gridCol w="1420632">
                  <a:extLst>
                    <a:ext uri="{9D8B030D-6E8A-4147-A177-3AD203B41FA5}">
                      <a16:colId xmlns:a16="http://schemas.microsoft.com/office/drawing/2014/main" val="3261146931"/>
                    </a:ext>
                  </a:extLst>
                </a:gridCol>
                <a:gridCol w="1420632">
                  <a:extLst>
                    <a:ext uri="{9D8B030D-6E8A-4147-A177-3AD203B41FA5}">
                      <a16:colId xmlns:a16="http://schemas.microsoft.com/office/drawing/2014/main" val="1934173883"/>
                    </a:ext>
                  </a:extLst>
                </a:gridCol>
                <a:gridCol w="1420632">
                  <a:extLst>
                    <a:ext uri="{9D8B030D-6E8A-4147-A177-3AD203B41FA5}">
                      <a16:colId xmlns:a16="http://schemas.microsoft.com/office/drawing/2014/main" val="820808204"/>
                    </a:ext>
                  </a:extLst>
                </a:gridCol>
                <a:gridCol w="1420632">
                  <a:extLst>
                    <a:ext uri="{9D8B030D-6E8A-4147-A177-3AD203B41FA5}">
                      <a16:colId xmlns:a16="http://schemas.microsoft.com/office/drawing/2014/main" val="821861713"/>
                    </a:ext>
                  </a:extLst>
                </a:gridCol>
                <a:gridCol w="1420632">
                  <a:extLst>
                    <a:ext uri="{9D8B030D-6E8A-4147-A177-3AD203B41FA5}">
                      <a16:colId xmlns:a16="http://schemas.microsoft.com/office/drawing/2014/main" val="1371445110"/>
                    </a:ext>
                  </a:extLst>
                </a:gridCol>
              </a:tblGrid>
              <a:tr h="98868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실험횟수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탐사로봇 생성좌표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베이스 좌표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38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소요 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509257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12.71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-12.59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9.58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2.87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40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915479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-13.43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-16.79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5.66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-24.32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772043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7.06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-21.71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11.18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5.29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4722448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-8.75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-16.45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13.06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7.65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23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117152"/>
                  </a:ext>
                </a:extLst>
              </a:tr>
              <a:tr h="470560">
                <a:tc>
                  <a:txBody>
                    <a:bodyPr/>
                    <a:lstStyle/>
                    <a:p>
                      <a:pPr marL="0" marR="0" indent="254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-16.34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-8.84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15.93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-8.63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15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</a:rPr>
                        <a:t>초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1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32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332721" y="280371"/>
            <a:ext cx="1704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en-US" altLang="ko-KR" sz="1400" dirty="0">
                <a:latin typeface="+mj-lt"/>
                <a:ea typeface="-윤고딕340" panose="02030504000101010101"/>
              </a:rPr>
              <a:t>Experiments</a:t>
            </a:r>
            <a:r>
              <a:rPr lang="en-US" altLang="ko-KR" sz="1400" dirty="0">
                <a:ea typeface="-윤고딕340" panose="02030504000101010101"/>
              </a:rPr>
              <a:t> 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1046" y="1468049"/>
            <a:ext cx="2856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600" b="1" dirty="0"/>
              <a:t>베이스 복귀 실험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마커 주차</a:t>
            </a:r>
            <a:endParaRPr lang="en-US" altLang="ko-KR" sz="1600" b="1" dirty="0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281046" y="1822767"/>
            <a:ext cx="283862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06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1912EC0-06DA-4163-8DEA-71055BCF4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87031-3A9B-41CB-A97E-5C4E8DCD45C7}"/>
              </a:ext>
            </a:extLst>
          </p:cNvPr>
          <p:cNvSpPr txBox="1"/>
          <p:nvPr/>
        </p:nvSpPr>
        <p:spPr>
          <a:xfrm>
            <a:off x="3005383" y="6255776"/>
            <a:ext cx="6052685" cy="377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</a:p>
        </p:txBody>
      </p:sp>
      <p:pic>
        <p:nvPicPr>
          <p:cNvPr id="3" name="온라인 미디어 2" title="베이스 복귀 실험 : 마커 주차">
            <a:hlinkClick r:id="" action="ppaction://media"/>
            <a:extLst>
              <a:ext uri="{FF2B5EF4-FFF2-40B4-BE49-F238E27FC236}">
                <a16:creationId xmlns:a16="http://schemas.microsoft.com/office/drawing/2014/main" id="{D4053640-8C95-9EFC-028E-79EE571AEE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31092" y="1957208"/>
            <a:ext cx="7601265" cy="42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4157" y="3128580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</a:t>
            </a:r>
            <a:r>
              <a:rPr lang="en-US" altLang="ko-KR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	</a:t>
            </a:r>
            <a:r>
              <a:rPr lang="ko-KR" altLang="en-US" sz="28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론</a:t>
            </a:r>
            <a:endParaRPr lang="ko-KR" altLang="en-US" sz="28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65128" y="2922851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175125" y="2922851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221915" y="2923233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423343" y="2922850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762957" y="2882970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4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4157" y="3128580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ea typeface="-윤고딕340" panose="02030504000101010101"/>
              </a:rPr>
              <a:t>결</a:t>
            </a:r>
            <a:r>
              <a:rPr lang="en-US" altLang="ko-KR" sz="2800" b="1" dirty="0">
                <a:ea typeface="-윤고딕340" panose="02030504000101010101"/>
              </a:rPr>
              <a:t>	</a:t>
            </a:r>
            <a:r>
              <a:rPr lang="ko-KR" altLang="en-US" sz="2800" b="1" dirty="0">
                <a:ea typeface="-윤고딕340" panose="02030504000101010101"/>
              </a:rPr>
              <a:t>론</a:t>
            </a:r>
            <a:endParaRPr lang="ko-KR" altLang="en-US" sz="24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65128" y="2922851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5175125" y="2922851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5221915" y="2923233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5423343" y="2922850"/>
            <a:ext cx="204024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762957" y="2882970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07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99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532533" y="280371"/>
            <a:ext cx="1504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07. </a:t>
            </a:r>
            <a:r>
              <a:rPr lang="en-US" altLang="ko-KR" sz="1400" dirty="0">
                <a:ea typeface="-윤고딕340" panose="02030504000101010101"/>
              </a:rPr>
              <a:t>Conclusions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443" y="1907104"/>
            <a:ext cx="9079090" cy="310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7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+mj-lt"/>
                <a:ea typeface="-윤고딕320" panose="02030504000101010101" pitchFamily="18" charset="-127"/>
              </a:rPr>
              <a:t>탐사로봇의 현장자원활용 임무를 위한 자율주행 제어기를 제안</a:t>
            </a:r>
            <a:r>
              <a:rPr lang="en-US" altLang="ko-KR" sz="147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+mj-lt"/>
                <a:ea typeface="-윤고딕320" panose="02030504000101010101" pitchFamily="18" charset="-127"/>
              </a:rPr>
              <a:t>	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70" dirty="0">
                <a:latin typeface="+mj-lt"/>
              </a:rPr>
              <a:t>탐사로봇과 환경은 </a:t>
            </a:r>
            <a:r>
              <a:rPr lang="en-US" altLang="ko-KR" sz="1470" dirty="0">
                <a:latin typeface="+mj-lt"/>
              </a:rPr>
              <a:t>NASA </a:t>
            </a:r>
            <a:r>
              <a:rPr lang="ko-KR" altLang="en-US" sz="1470" dirty="0">
                <a:latin typeface="+mj-lt"/>
              </a:rPr>
              <a:t>배포 모델을 활용</a:t>
            </a:r>
            <a:endParaRPr lang="en-US" altLang="ko-KR" sz="1470" b="0" i="0" dirty="0">
              <a:effectLst/>
              <a:latin typeface="+mj-lt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70" dirty="0">
                <a:latin typeface="+mj-lt"/>
              </a:rPr>
              <a:t>제어기는 </a:t>
            </a:r>
            <a:r>
              <a:rPr lang="en-US" altLang="ko-KR" sz="1470" dirty="0">
                <a:latin typeface="+mj-lt"/>
              </a:rPr>
              <a:t>ROS</a:t>
            </a:r>
            <a:r>
              <a:rPr lang="ko-KR" altLang="en-US" sz="1470" dirty="0">
                <a:latin typeface="+mj-lt"/>
              </a:rPr>
              <a:t>와 </a:t>
            </a:r>
            <a:r>
              <a:rPr lang="en-US" altLang="ko-KR" sz="1470" dirty="0">
                <a:latin typeface="+mj-lt"/>
              </a:rPr>
              <a:t>Python</a:t>
            </a:r>
            <a:r>
              <a:rPr lang="ko-KR" altLang="en-US" sz="1470" dirty="0">
                <a:latin typeface="+mj-lt"/>
              </a:rPr>
              <a:t>으로 구성</a:t>
            </a:r>
            <a:endParaRPr lang="en-US" altLang="ko-KR" sz="1470" dirty="0">
              <a:latin typeface="+mj-lt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70" dirty="0">
                <a:latin typeface="+mj-lt"/>
              </a:rPr>
              <a:t>자율주행과 자원탐색</a:t>
            </a:r>
            <a:r>
              <a:rPr lang="en-US" altLang="ko-KR" sz="1470" dirty="0">
                <a:latin typeface="+mj-lt"/>
              </a:rPr>
              <a:t> </a:t>
            </a:r>
            <a:r>
              <a:rPr lang="ko-KR" altLang="en-US" sz="1470" dirty="0">
                <a:latin typeface="+mj-lt"/>
              </a:rPr>
              <a:t>그리고 복귀 </a:t>
            </a:r>
            <a:r>
              <a:rPr lang="en-US" altLang="ko-KR" sz="1470" dirty="0">
                <a:latin typeface="+mj-lt"/>
              </a:rPr>
              <a:t>3</a:t>
            </a:r>
            <a:r>
              <a:rPr lang="ko-KR" altLang="en-US" sz="1470" dirty="0">
                <a:latin typeface="+mj-lt"/>
              </a:rPr>
              <a:t>가지의 임무를 수행</a:t>
            </a:r>
            <a:r>
              <a:rPr lang="en-US" altLang="ko-KR" sz="1470" dirty="0">
                <a:latin typeface="+mj-lt"/>
              </a:rPr>
              <a:t>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70" kern="0" dirty="0">
                <a:latin typeface="+mj-lt"/>
                <a:ea typeface="맑은 고딕" panose="020B0503020000020004" pitchFamily="50" charset="-127"/>
              </a:rPr>
              <a:t>객체 판별을 위해 </a:t>
            </a:r>
            <a:r>
              <a:rPr lang="en-US" altLang="ko-KR" sz="1470" kern="0" dirty="0">
                <a:latin typeface="+mj-lt"/>
                <a:ea typeface="맑은 고딕" panose="020B0503020000020004" pitchFamily="50" charset="-127"/>
              </a:rPr>
              <a:t>YOLO</a:t>
            </a:r>
            <a:r>
              <a:rPr lang="ko-KR" altLang="en-US" sz="1470" kern="0" dirty="0">
                <a:latin typeface="+mj-lt"/>
                <a:ea typeface="맑은 고딕" panose="020B0503020000020004" pitchFamily="50" charset="-127"/>
              </a:rPr>
              <a:t>와 </a:t>
            </a:r>
            <a:r>
              <a:rPr lang="en-US" altLang="ko-KR" sz="1470" kern="0" dirty="0">
                <a:latin typeface="+mj-lt"/>
                <a:ea typeface="맑은 고딕" panose="020B0503020000020004" pitchFamily="50" charset="-127"/>
              </a:rPr>
              <a:t>RTAB SLAM</a:t>
            </a:r>
            <a:r>
              <a:rPr lang="ko-KR" altLang="en-US" sz="1470" kern="0" dirty="0">
                <a:latin typeface="+mj-lt"/>
                <a:ea typeface="맑은 고딕" panose="020B0503020000020004" pitchFamily="50" charset="-127"/>
              </a:rPr>
              <a:t>의 </a:t>
            </a:r>
            <a:r>
              <a:rPr lang="en-US" altLang="ko-KR" sz="1470" kern="0" dirty="0" err="1">
                <a:latin typeface="+mj-lt"/>
                <a:ea typeface="맑은 고딕" panose="020B0503020000020004" pitchFamily="50" charset="-127"/>
              </a:rPr>
              <a:t>Pointcloud</a:t>
            </a:r>
            <a:r>
              <a:rPr lang="ko-KR" altLang="en-US" sz="1470" kern="0" dirty="0">
                <a:latin typeface="+mj-lt"/>
                <a:ea typeface="맑은 고딕" panose="020B0503020000020004" pitchFamily="50" charset="-127"/>
              </a:rPr>
              <a:t> 활용</a:t>
            </a:r>
            <a:endParaRPr lang="en-US" altLang="ko-KR" sz="1470" kern="0" spc="0" dirty="0">
              <a:effectLst/>
              <a:latin typeface="+mj-lt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70" kern="0" dirty="0">
                <a:latin typeface="+mj-lt"/>
              </a:rPr>
              <a:t>객체 판별 실험결과 </a:t>
            </a:r>
            <a:r>
              <a:rPr lang="en-US" altLang="ko-KR" sz="1470" kern="0" dirty="0">
                <a:latin typeface="+mj-lt"/>
              </a:rPr>
              <a:t>5</a:t>
            </a:r>
            <a:r>
              <a:rPr lang="ko-KR" altLang="en-US" sz="1470" kern="0" dirty="0">
                <a:latin typeface="+mj-lt"/>
              </a:rPr>
              <a:t>종류의 학습 객체를 판별 </a:t>
            </a:r>
            <a:endParaRPr lang="en-US" altLang="ko-KR" sz="1470" kern="0" dirty="0">
              <a:latin typeface="+mj-lt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70" kern="0" dirty="0">
                <a:latin typeface="+mj-lt"/>
              </a:rPr>
              <a:t>자율 주행 실험결과 정해진 </a:t>
            </a:r>
            <a:r>
              <a:rPr lang="ko-KR" altLang="en-US" sz="1470" kern="0" dirty="0" err="1">
                <a:latin typeface="+mj-lt"/>
              </a:rPr>
              <a:t>웨이포인트들을</a:t>
            </a:r>
            <a:r>
              <a:rPr lang="ko-KR" altLang="en-US" sz="1470" kern="0" dirty="0">
                <a:latin typeface="+mj-lt"/>
              </a:rPr>
              <a:t> 주행하며 장애물과 지형을 극복 </a:t>
            </a:r>
            <a:endParaRPr lang="en-US" altLang="ko-KR" sz="1470" kern="0" dirty="0">
              <a:latin typeface="+mj-lt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70" kern="0" dirty="0">
                <a:latin typeface="+mj-lt"/>
                <a:ea typeface="-윤고딕320" panose="02030504000101010101" pitchFamily="18" charset="-127"/>
              </a:rPr>
              <a:t>광물 탐색 실험결과 광물의 종류와 좌표를 추정하고 실제 값과 비교하여 점수를 획득</a:t>
            </a:r>
            <a:endParaRPr lang="en-US" altLang="ko-KR" sz="1470" kern="0" dirty="0">
              <a:latin typeface="+mj-lt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70" kern="0" dirty="0">
                <a:latin typeface="+mj-lt"/>
                <a:ea typeface="-윤고딕320" panose="02030504000101010101" pitchFamily="18" charset="-127"/>
              </a:rPr>
              <a:t>베이스 복귀 실험결과 정해진 시간안에 주차 조건들을 만족하며 정해진 위치에 주차 완료</a:t>
            </a:r>
            <a:endParaRPr lang="en-US" altLang="ko-KR" sz="1470" dirty="0">
              <a:latin typeface="+mj-lt"/>
              <a:ea typeface="-윤고딕32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7431" y="1391874"/>
            <a:ext cx="6431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결 론</a:t>
            </a: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357431" y="1744843"/>
            <a:ext cx="613423" cy="174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340653" y="5302577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추가 연구</a:t>
            </a: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1438035" y="5624675"/>
            <a:ext cx="88571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11839" y="5773275"/>
            <a:ext cx="9079090" cy="740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NASA Space Robotics Challenge </a:t>
            </a:r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본선라운드 진행을 위해 알고리즘 개선</a:t>
            </a: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/>
              </a:rPr>
              <a:t>대 이상의 로봇을 동시에 제어 가능한 제어기 개발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07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98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57431" y="1636489"/>
            <a:ext cx="9936783" cy="10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외부 행성에서 무인 로봇 임무 수행 시 자율 주행 기술이 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한양신명조"/>
              </a:rPr>
              <a:t>필수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우주 탐사분야에서 현장자원활용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(In-Situ Resource Utilization :</a:t>
            </a:r>
            <a:r>
              <a:rPr lang="ko-KR" altLang="en-US" sz="1600" b="1" kern="0" spc="0" dirty="0">
                <a:solidFill>
                  <a:srgbClr val="5F6368"/>
                </a:solidFill>
                <a:effectLst/>
                <a:latin typeface="한양신명조"/>
                <a:ea typeface="Apple SD Gothic Neo"/>
              </a:rPr>
              <a:t>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ISRU)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기술에 대한 관심 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한양신명조"/>
              </a:rPr>
              <a:t>증가</a:t>
            </a:r>
            <a:endParaRPr lang="en-US" altLang="ko-KR" sz="1600" dirty="0">
              <a:latin typeface="+mj-lt"/>
              <a:ea typeface="-윤고딕320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7431" y="1391874"/>
            <a:ext cx="2042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ea typeface="-윤고딕340" panose="02030504000101010101"/>
              </a:rPr>
              <a:t>연구 배경 및 필요성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1357431" y="1746591"/>
            <a:ext cx="195054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B16F1B-CE72-46FF-90E1-36C11ABD55D4}"/>
              </a:ext>
            </a:extLst>
          </p:cNvPr>
          <p:cNvSpPr txBox="1"/>
          <p:nvPr/>
        </p:nvSpPr>
        <p:spPr>
          <a:xfrm>
            <a:off x="1237352" y="3543295"/>
            <a:ext cx="9936783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로봇의 자율주행을 위해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  <a:ea typeface="한양신명조"/>
              </a:rPr>
              <a:t>ORB,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AM,  RTAB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등의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SLAM</a:t>
            </a:r>
            <a:r>
              <a:rPr lang="en-US" altLang="ko-KR" sz="1600" kern="0" spc="-10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(Simultaneous localization and mapping) </a:t>
            </a:r>
            <a:r>
              <a:rPr lang="ko-KR" altLang="en-US" sz="1600" kern="0" spc="-10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기술이 사용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한양신명조"/>
              </a:rPr>
              <a:t> </a:t>
            </a:r>
            <a:endParaRPr lang="en-US" altLang="ko-KR" sz="1600" kern="0" dirty="0">
              <a:solidFill>
                <a:srgbClr val="000000"/>
              </a:solidFill>
              <a:latin typeface="+mj-lt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</a:rPr>
              <a:t>장애물 회피 등 객체 탐지를 위해서 인공지능 이미지 분류 기술이 사용</a:t>
            </a: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NASA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지구 바깥 우주환경에서의 사용을 위한 로봇을 개발 중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우주환경에서 사용되는 로봇 중 외부 행성의 자원을 활용하기 위한 현장자원활용 로봇 개발에 관심 증가</a:t>
            </a:r>
            <a:endParaRPr lang="en-US" altLang="ko-KR" sz="1600" dirty="0">
              <a:latin typeface="+mj-lt"/>
              <a:ea typeface="-윤고딕320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994D01-C569-439B-A08A-756FB1D5FF56}"/>
              </a:ext>
            </a:extLst>
          </p:cNvPr>
          <p:cNvSpPr/>
          <p:nvPr/>
        </p:nvSpPr>
        <p:spPr>
          <a:xfrm>
            <a:off x="1357431" y="3194723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ea typeface="-윤고딕340" panose="02030504000101010101"/>
              </a:rPr>
              <a:t>최근 연구 동향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A1C407C-F06C-4E54-BC15-EB1FD235EEB8}"/>
              </a:ext>
            </a:extLst>
          </p:cNvPr>
          <p:cNvCxnSpPr>
            <a:cxnSpLocks/>
          </p:cNvCxnSpPr>
          <p:nvPr/>
        </p:nvCxnSpPr>
        <p:spPr>
          <a:xfrm>
            <a:off x="1357431" y="3549440"/>
            <a:ext cx="156004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4CA3FC-E5BA-4EC7-B530-BB430D548566}"/>
              </a:ext>
            </a:extLst>
          </p:cNvPr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24FA83-98D8-4B38-B41D-E57418F12E10}"/>
              </a:ext>
            </a:extLst>
          </p:cNvPr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1BFA22D0-69E9-45CD-BAD7-8C34569C7449}"/>
              </a:ext>
            </a:extLst>
          </p:cNvPr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BE4A438-A92D-4241-8094-C5B308459716}"/>
              </a:ext>
            </a:extLst>
          </p:cNvPr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3AF924-4ED7-45B9-B312-1E3AC102C3D9}"/>
                </a:ext>
              </a:extLst>
            </p:cNvPr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4" name="직각 삼각형 33">
              <a:extLst>
                <a:ext uri="{FF2B5EF4-FFF2-40B4-BE49-F238E27FC236}">
                  <a16:creationId xmlns:a16="http://schemas.microsoft.com/office/drawing/2014/main" id="{616117CD-6621-494E-BC5F-6383D0FCA48B}"/>
                </a:ext>
              </a:extLst>
            </p:cNvPr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140218-95F6-4626-A553-CCA13DE86DFD}"/>
              </a:ext>
            </a:extLst>
          </p:cNvPr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01A62C-4B2E-43EC-ABF3-49DF60A18EE3}"/>
              </a:ext>
            </a:extLst>
          </p:cNvPr>
          <p:cNvSpPr txBox="1"/>
          <p:nvPr/>
        </p:nvSpPr>
        <p:spPr>
          <a:xfrm>
            <a:off x="10436521" y="280371"/>
            <a:ext cx="160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Introduction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7A83BC-7271-4B36-9894-AC02E6E040DF}"/>
              </a:ext>
            </a:extLst>
          </p:cNvPr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78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436521" y="280371"/>
            <a:ext cx="160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en-US" altLang="ko-KR" sz="1400" b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Introduction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02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792219-63E7-47E2-B274-5CE77B964443}"/>
              </a:ext>
            </a:extLst>
          </p:cNvPr>
          <p:cNvSpPr txBox="1"/>
          <p:nvPr/>
        </p:nvSpPr>
        <p:spPr>
          <a:xfrm>
            <a:off x="977375" y="1807089"/>
            <a:ext cx="9936783" cy="346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현장자원활용 임무를 자율 주행 및 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  <a:ea typeface="한양신명조"/>
              </a:rPr>
              <a:t>자원 탐색 임무와 탐색 완료 후 베이스로 복귀 임무로 나누어 수행 </a:t>
            </a:r>
            <a:endParaRPr lang="en-US" altLang="ko-KR" sz="1600" kern="0" dirty="0">
              <a:solidFill>
                <a:srgbClr val="000000"/>
              </a:solidFill>
              <a:latin typeface="+mj-lt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</a:rPr>
              <a:t>탐사 환경과 로봇은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</a:rPr>
              <a:t>NASA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</a:rPr>
              <a:t>에서 배포한 시뮬레이션 모델을 사용</a:t>
            </a:r>
            <a:br>
              <a:rPr lang="en-US" altLang="ko-KR" sz="1600" kern="0" dirty="0">
                <a:solidFill>
                  <a:srgbClr val="000000"/>
                </a:solidFill>
                <a:latin typeface="한양신명조"/>
              </a:rPr>
            </a:br>
            <a:r>
              <a:rPr lang="en-US" altLang="ko-KR" sz="1600" kern="0" dirty="0">
                <a:solidFill>
                  <a:srgbClr val="000000"/>
                </a:solidFill>
                <a:latin typeface="한양신명조"/>
              </a:rPr>
              <a:t>: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4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</a:rPr>
              <a:t>륜 주행 차량에 라이다 센서와 광물탐지센서 그리고 스테레오 카메라를 장착한 모델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한양신명조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</a:rPr>
              <a:t>객체 판별을 위해 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</a:rPr>
              <a:t>카메라 기반 이미지 판별 기술인 </a:t>
            </a:r>
            <a:r>
              <a:rPr lang="en-US" altLang="ko-KR" sz="1600" kern="0" dirty="0">
                <a:solidFill>
                  <a:srgbClr val="000000"/>
                </a:solidFill>
                <a:latin typeface="한양신명조"/>
              </a:rPr>
              <a:t>YOLO </a:t>
            </a:r>
            <a:r>
              <a:rPr lang="ko-KR" altLang="en-US" sz="1600" kern="0" dirty="0">
                <a:solidFill>
                  <a:srgbClr val="000000"/>
                </a:solidFill>
                <a:latin typeface="한양신명조"/>
              </a:rPr>
              <a:t>알고리즘을 사용</a:t>
            </a:r>
            <a:endParaRPr lang="en-US" altLang="ko-KR" sz="1600" kern="0" dirty="0">
              <a:solidFill>
                <a:srgbClr val="000000"/>
              </a:solidFill>
              <a:latin typeface="한양신명조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</a:rPr>
              <a:t>좌표 추정을 위해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RTAB SLAM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한양신명조"/>
              </a:rPr>
              <a:t>과 베이스 이미지를 통한 좌표 보정 기술을 사용</a:t>
            </a: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탐사로봇의 제어기는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ROS(Robot Operating System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구성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fontAlgn="base">
              <a:lnSpc>
                <a:spcPct val="200000"/>
              </a:lnSpc>
              <a:buFontTx/>
              <a:buChar char="-"/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제어기 성능 검증을 위해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GAZEBO 3D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환경에서 실험</a:t>
            </a:r>
            <a:endParaRPr lang="en-US" altLang="ko-KR" sz="1600" dirty="0">
              <a:latin typeface="+mj-lt"/>
              <a:ea typeface="-윤고딕320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481199-DC0C-4D69-89BD-7279F868065C}"/>
              </a:ext>
            </a:extLst>
          </p:cNvPr>
          <p:cNvSpPr/>
          <p:nvPr/>
        </p:nvSpPr>
        <p:spPr>
          <a:xfrm>
            <a:off x="1097454" y="1413691"/>
            <a:ext cx="5131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>
                <a:ea typeface="-윤고딕340" panose="02030504000101010101"/>
              </a:rPr>
              <a:t>현장자원활용 임무를 위한 자율 주행 탐사로봇 제어기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4C03C43-8523-48C9-A26E-ABF4B93050AB}"/>
              </a:ext>
            </a:extLst>
          </p:cNvPr>
          <p:cNvCxnSpPr>
            <a:cxnSpLocks/>
          </p:cNvCxnSpPr>
          <p:nvPr/>
        </p:nvCxnSpPr>
        <p:spPr>
          <a:xfrm>
            <a:off x="1097454" y="1768408"/>
            <a:ext cx="499854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5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7379" y="3128580"/>
            <a:ext cx="5472608" cy="44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67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현장자원활용 로봇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047240" y="2922852"/>
            <a:ext cx="410555" cy="206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각 삼각형 5"/>
          <p:cNvSpPr/>
          <p:nvPr/>
        </p:nvSpPr>
        <p:spPr>
          <a:xfrm>
            <a:off x="4457237" y="2922852"/>
            <a:ext cx="206400" cy="2064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504027" y="2923234"/>
            <a:ext cx="206400" cy="2064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/>
        </p:nvSpPr>
        <p:spPr>
          <a:xfrm>
            <a:off x="4705455" y="2922851"/>
            <a:ext cx="3364754" cy="205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4045069" y="2882971"/>
            <a:ext cx="1245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12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975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501" y="80464"/>
            <a:ext cx="11905323" cy="960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/>
        </p:nvSpPr>
        <p:spPr>
          <a:xfrm>
            <a:off x="131501" y="225136"/>
            <a:ext cx="2496276" cy="4313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각 삼각형 7"/>
          <p:cNvSpPr/>
          <p:nvPr/>
        </p:nvSpPr>
        <p:spPr>
          <a:xfrm>
            <a:off x="2627776" y="225133"/>
            <a:ext cx="431395" cy="431395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10" name="그룹 9"/>
          <p:cNvGrpSpPr/>
          <p:nvPr/>
        </p:nvGrpSpPr>
        <p:grpSpPr>
          <a:xfrm>
            <a:off x="2688275" y="225128"/>
            <a:ext cx="9348549" cy="431397"/>
            <a:chOff x="2016206" y="168846"/>
            <a:chExt cx="7011412" cy="323548"/>
          </a:xfrm>
        </p:grpSpPr>
        <p:sp>
          <p:nvSpPr>
            <p:cNvPr id="11" name="직사각형 10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각 삼각형 11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3903" y="264017"/>
            <a:ext cx="67143" cy="3404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10476472" y="264017"/>
            <a:ext cx="156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ISRU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anose="02030504000101010101"/>
              </a:rPr>
              <a:t>Rover</a:t>
            </a:r>
            <a:endParaRPr lang="ko-KR" altLang="en-US" sz="14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5492" y="256158"/>
            <a:ext cx="127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03</a:t>
            </a:r>
            <a:endParaRPr lang="ko-KR" altLang="en-US" b="1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4" name="Shape 623">
            <a:extLst>
              <a:ext uri="{FF2B5EF4-FFF2-40B4-BE49-F238E27FC236}">
                <a16:creationId xmlns:a16="http://schemas.microsoft.com/office/drawing/2014/main" id="{A610D053-C2DD-416F-A276-AF997883A970}"/>
              </a:ext>
            </a:extLst>
          </p:cNvPr>
          <p:cNvSpPr/>
          <p:nvPr/>
        </p:nvSpPr>
        <p:spPr>
          <a:xfrm>
            <a:off x="1810816" y="2107395"/>
            <a:ext cx="1913687" cy="401285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300" spc="-23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자원 탐색</a:t>
            </a:r>
            <a:endParaRPr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Shape 624">
            <a:extLst>
              <a:ext uri="{FF2B5EF4-FFF2-40B4-BE49-F238E27FC236}">
                <a16:creationId xmlns:a16="http://schemas.microsoft.com/office/drawing/2014/main" id="{E5F16911-27E7-4DE4-A23B-254135D693F8}"/>
              </a:ext>
            </a:extLst>
          </p:cNvPr>
          <p:cNvSpPr/>
          <p:nvPr/>
        </p:nvSpPr>
        <p:spPr>
          <a:xfrm>
            <a:off x="1184390" y="1907712"/>
            <a:ext cx="520548" cy="7244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4100" spc="-41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en-US" altLang="ko-KR" sz="4000"/>
              <a:t>01</a:t>
            </a:r>
            <a:endParaRPr sz="4000" dirty="0"/>
          </a:p>
        </p:txBody>
      </p:sp>
      <p:sp>
        <p:nvSpPr>
          <p:cNvPr id="36" name="Shape 625">
            <a:extLst>
              <a:ext uri="{FF2B5EF4-FFF2-40B4-BE49-F238E27FC236}">
                <a16:creationId xmlns:a16="http://schemas.microsoft.com/office/drawing/2014/main" id="{43AB0CB1-E7E9-493E-936D-E2C7C61AF575}"/>
              </a:ext>
            </a:extLst>
          </p:cNvPr>
          <p:cNvSpPr/>
          <p:nvPr/>
        </p:nvSpPr>
        <p:spPr>
          <a:xfrm>
            <a:off x="994189" y="1941370"/>
            <a:ext cx="2913971" cy="689218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626">
            <a:extLst>
              <a:ext uri="{FF2B5EF4-FFF2-40B4-BE49-F238E27FC236}">
                <a16:creationId xmlns:a16="http://schemas.microsoft.com/office/drawing/2014/main" id="{E3DBDAF9-2C09-4127-9088-7B4BF25274A7}"/>
              </a:ext>
            </a:extLst>
          </p:cNvPr>
          <p:cNvSpPr/>
          <p:nvPr/>
        </p:nvSpPr>
        <p:spPr>
          <a:xfrm>
            <a:off x="994189" y="1941371"/>
            <a:ext cx="2913971" cy="2501249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627">
            <a:extLst>
              <a:ext uri="{FF2B5EF4-FFF2-40B4-BE49-F238E27FC236}">
                <a16:creationId xmlns:a16="http://schemas.microsoft.com/office/drawing/2014/main" id="{1A23EA61-E0AF-4427-B1EC-D78C03A1654F}"/>
              </a:ext>
            </a:extLst>
          </p:cNvPr>
          <p:cNvSpPr/>
          <p:nvPr/>
        </p:nvSpPr>
        <p:spPr>
          <a:xfrm>
            <a:off x="1184390" y="2976882"/>
            <a:ext cx="2487754" cy="999975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/>
          <a:p>
            <a:pPr algn="l">
              <a:lnSpc>
                <a:spcPct val="200000"/>
              </a:lnSpc>
              <a:defRPr sz="1600" spc="-160">
                <a:solidFill>
                  <a:srgbClr val="818181"/>
                </a:solidFill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가능한 많은 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자원의 종류와 좌표를 파악</a:t>
            </a:r>
          </a:p>
        </p:txBody>
      </p:sp>
      <p:sp>
        <p:nvSpPr>
          <p:cNvPr id="40" name="Shape 623">
            <a:extLst>
              <a:ext uri="{FF2B5EF4-FFF2-40B4-BE49-F238E27FC236}">
                <a16:creationId xmlns:a16="http://schemas.microsoft.com/office/drawing/2014/main" id="{E7904743-468C-4755-8B1E-9ED6FDFD7FFF}"/>
              </a:ext>
            </a:extLst>
          </p:cNvPr>
          <p:cNvSpPr/>
          <p:nvPr/>
        </p:nvSpPr>
        <p:spPr>
          <a:xfrm>
            <a:off x="5611851" y="2107395"/>
            <a:ext cx="1913687" cy="401285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300" spc="-23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판별</a:t>
            </a:r>
            <a:endParaRPr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Shape 624">
            <a:extLst>
              <a:ext uri="{FF2B5EF4-FFF2-40B4-BE49-F238E27FC236}">
                <a16:creationId xmlns:a16="http://schemas.microsoft.com/office/drawing/2014/main" id="{45BF87DD-7A30-464E-8019-BE644EB874D4}"/>
              </a:ext>
            </a:extLst>
          </p:cNvPr>
          <p:cNvSpPr/>
          <p:nvPr/>
        </p:nvSpPr>
        <p:spPr>
          <a:xfrm>
            <a:off x="4985425" y="1907712"/>
            <a:ext cx="520548" cy="7244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4100" spc="-41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en-US" altLang="ko-KR" sz="4000" dirty="0"/>
              <a:t>02</a:t>
            </a:r>
            <a:endParaRPr sz="4000" dirty="0"/>
          </a:p>
        </p:txBody>
      </p:sp>
      <p:sp>
        <p:nvSpPr>
          <p:cNvPr id="42" name="Shape 625">
            <a:extLst>
              <a:ext uri="{FF2B5EF4-FFF2-40B4-BE49-F238E27FC236}">
                <a16:creationId xmlns:a16="http://schemas.microsoft.com/office/drawing/2014/main" id="{E1CBECED-23DC-4D01-98EF-B8F81068F25C}"/>
              </a:ext>
            </a:extLst>
          </p:cNvPr>
          <p:cNvSpPr/>
          <p:nvPr/>
        </p:nvSpPr>
        <p:spPr>
          <a:xfrm>
            <a:off x="4795224" y="1941370"/>
            <a:ext cx="2913971" cy="689218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 626">
            <a:extLst>
              <a:ext uri="{FF2B5EF4-FFF2-40B4-BE49-F238E27FC236}">
                <a16:creationId xmlns:a16="http://schemas.microsoft.com/office/drawing/2014/main" id="{D04B616C-A668-4844-BB7F-535B2DD4A803}"/>
              </a:ext>
            </a:extLst>
          </p:cNvPr>
          <p:cNvSpPr/>
          <p:nvPr/>
        </p:nvSpPr>
        <p:spPr>
          <a:xfrm>
            <a:off x="4795224" y="1941371"/>
            <a:ext cx="2913971" cy="2501249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hape 627">
            <a:extLst>
              <a:ext uri="{FF2B5EF4-FFF2-40B4-BE49-F238E27FC236}">
                <a16:creationId xmlns:a16="http://schemas.microsoft.com/office/drawing/2014/main" id="{50521BF0-2C57-4736-B844-AC281B126E8D}"/>
              </a:ext>
            </a:extLst>
          </p:cNvPr>
          <p:cNvSpPr/>
          <p:nvPr/>
        </p:nvSpPr>
        <p:spPr>
          <a:xfrm>
            <a:off x="4985425" y="2976883"/>
            <a:ext cx="2487754" cy="999975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/>
          <a:p>
            <a:pPr algn="l">
              <a:lnSpc>
                <a:spcPct val="200000"/>
              </a:lnSpc>
              <a:defRPr sz="1600" spc="-160">
                <a:solidFill>
                  <a:srgbClr val="818181"/>
                </a:solidFill>
              </a:defRPr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 내에 무작위로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  <a:defRPr sz="1600" spc="-160">
                <a:solidFill>
                  <a:srgbClr val="818181"/>
                </a:solidFill>
              </a:defRPr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설치된 상자의 좌표를 파악</a:t>
            </a:r>
          </a:p>
        </p:txBody>
      </p:sp>
      <p:sp>
        <p:nvSpPr>
          <p:cNvPr id="45" name="Shape 623">
            <a:extLst>
              <a:ext uri="{FF2B5EF4-FFF2-40B4-BE49-F238E27FC236}">
                <a16:creationId xmlns:a16="http://schemas.microsoft.com/office/drawing/2014/main" id="{D54B0B9B-5795-45C2-BC4F-0254CC09EAF2}"/>
              </a:ext>
            </a:extLst>
          </p:cNvPr>
          <p:cNvSpPr/>
          <p:nvPr/>
        </p:nvSpPr>
        <p:spPr>
          <a:xfrm>
            <a:off x="9412886" y="2107395"/>
            <a:ext cx="1913687" cy="401285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2300" spc="-230">
                <a:solidFill>
                  <a:srgbClr val="F38F69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베이스 복귀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Shape 624">
            <a:extLst>
              <a:ext uri="{FF2B5EF4-FFF2-40B4-BE49-F238E27FC236}">
                <a16:creationId xmlns:a16="http://schemas.microsoft.com/office/drawing/2014/main" id="{7CAE2494-C0FD-4987-9919-106E6548BF1F}"/>
              </a:ext>
            </a:extLst>
          </p:cNvPr>
          <p:cNvSpPr/>
          <p:nvPr/>
        </p:nvSpPr>
        <p:spPr>
          <a:xfrm>
            <a:off x="8786460" y="1907712"/>
            <a:ext cx="520548" cy="7244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>
            <a:lvl1pPr algn="l">
              <a:defRPr sz="4100" spc="-410">
                <a:solidFill>
                  <a:srgbClr val="D3CCB0"/>
                </a:solidFill>
                <a:latin typeface="Dinbol"/>
                <a:ea typeface="Dinbol"/>
                <a:cs typeface="Dinbol"/>
                <a:sym typeface="Dinbol"/>
              </a:defRPr>
            </a:lvl1pPr>
          </a:lstStyle>
          <a:p>
            <a:r>
              <a:rPr lang="en-US" altLang="ko-KR" sz="4000" dirty="0"/>
              <a:t>03</a:t>
            </a:r>
            <a:endParaRPr sz="4000" dirty="0"/>
          </a:p>
        </p:txBody>
      </p:sp>
      <p:sp>
        <p:nvSpPr>
          <p:cNvPr id="47" name="Shape 625">
            <a:extLst>
              <a:ext uri="{FF2B5EF4-FFF2-40B4-BE49-F238E27FC236}">
                <a16:creationId xmlns:a16="http://schemas.microsoft.com/office/drawing/2014/main" id="{2706D393-AF9E-4C45-9300-477A5E9DDBF4}"/>
              </a:ext>
            </a:extLst>
          </p:cNvPr>
          <p:cNvSpPr/>
          <p:nvPr/>
        </p:nvSpPr>
        <p:spPr>
          <a:xfrm>
            <a:off x="8596259" y="1941370"/>
            <a:ext cx="2913971" cy="689218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Shape 626">
            <a:extLst>
              <a:ext uri="{FF2B5EF4-FFF2-40B4-BE49-F238E27FC236}">
                <a16:creationId xmlns:a16="http://schemas.microsoft.com/office/drawing/2014/main" id="{C26C1ED3-0950-473D-AA92-F235861F21E8}"/>
              </a:ext>
            </a:extLst>
          </p:cNvPr>
          <p:cNvSpPr/>
          <p:nvPr/>
        </p:nvSpPr>
        <p:spPr>
          <a:xfrm>
            <a:off x="8596259" y="1941371"/>
            <a:ext cx="2913971" cy="2501249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46302" tIns="46302" rIns="46302" bIns="46302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Shape 627">
            <a:extLst>
              <a:ext uri="{FF2B5EF4-FFF2-40B4-BE49-F238E27FC236}">
                <a16:creationId xmlns:a16="http://schemas.microsoft.com/office/drawing/2014/main" id="{BAA9586B-D253-415F-B1B0-94623234A153}"/>
              </a:ext>
            </a:extLst>
          </p:cNvPr>
          <p:cNvSpPr/>
          <p:nvPr/>
        </p:nvSpPr>
        <p:spPr>
          <a:xfrm>
            <a:off x="8786460" y="2976883"/>
            <a:ext cx="2487754" cy="999975"/>
          </a:xfrm>
          <a:prstGeom prst="rect">
            <a:avLst/>
          </a:prstGeom>
          <a:ln w="3175">
            <a:solidFill>
              <a:srgbClr val="A6AAA9">
                <a:alpha val="1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6302" tIns="46302" rIns="46302" bIns="46302" anchor="ctr">
            <a:spAutoFit/>
          </a:bodyPr>
          <a:lstStyle/>
          <a:p>
            <a:pPr algn="l">
              <a:lnSpc>
                <a:spcPct val="200000"/>
              </a:lnSpc>
              <a:defRPr sz="1600" spc="-160">
                <a:solidFill>
                  <a:srgbClr val="818181"/>
                </a:solidFill>
              </a:defRPr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파악된 정보들을 가지고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200000"/>
              </a:lnSpc>
              <a:defRPr sz="1600" spc="-160">
                <a:solidFill>
                  <a:srgbClr val="818181"/>
                </a:solidFill>
              </a:defRPr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지정된 장소로 복귀</a:t>
            </a:r>
          </a:p>
        </p:txBody>
      </p:sp>
      <p:pic>
        <p:nvPicPr>
          <p:cNvPr id="51" name="그림 50" descr="표지판, 텍스트, 실외, 거리이(가) 표시된 사진&#10;&#10;자동 생성된 설명">
            <a:extLst>
              <a:ext uri="{FF2B5EF4-FFF2-40B4-BE49-F238E27FC236}">
                <a16:creationId xmlns:a16="http://schemas.microsoft.com/office/drawing/2014/main" id="{A24DAE5A-6600-4772-B6A4-7C71772C42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78" y="4880465"/>
            <a:ext cx="1864262" cy="175240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AF036E37-AB9E-4CB8-A7D3-FC88C8C80C69}"/>
              </a:ext>
            </a:extLst>
          </p:cNvPr>
          <p:cNvSpPr/>
          <p:nvPr/>
        </p:nvSpPr>
        <p:spPr>
          <a:xfrm>
            <a:off x="643884" y="1266039"/>
            <a:ext cx="33312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/>
              </a:rPr>
              <a:t>NASA Space Robotics Challenge</a:t>
            </a:r>
            <a:endParaRPr lang="ko-KR" altLang="en-US" sz="1600" b="1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7874E48-9A4A-454C-954A-BA7FAD0B818F}"/>
              </a:ext>
            </a:extLst>
          </p:cNvPr>
          <p:cNvCxnSpPr>
            <a:cxnSpLocks/>
          </p:cNvCxnSpPr>
          <p:nvPr/>
        </p:nvCxnSpPr>
        <p:spPr>
          <a:xfrm flipV="1">
            <a:off x="614213" y="1643717"/>
            <a:ext cx="3351110" cy="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6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2510</Words>
  <Application>Microsoft Office PowerPoint</Application>
  <PresentationFormat>와이드스크린</PresentationFormat>
  <Paragraphs>780</Paragraphs>
  <Slides>51</Slides>
  <Notes>42</Notes>
  <HiddenSlides>0</HiddenSlides>
  <MMClips>4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3" baseType="lpstr">
      <vt:lpstr>Dinbol</vt:lpstr>
      <vt:lpstr>NimbusRomNo9L-Regu</vt:lpstr>
      <vt:lpstr>맑은 고딕</vt:lpstr>
      <vt:lpstr>-윤고딕320</vt:lpstr>
      <vt:lpstr>-윤고딕330</vt:lpstr>
      <vt:lpstr>-윤고딕340</vt:lpstr>
      <vt:lpstr>-윤고딕350</vt:lpstr>
      <vt:lpstr>한양신명조</vt:lpstr>
      <vt:lpstr>함초롬바탕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최상원</dc:creator>
  <cp:lastModifiedBy>최 재국</cp:lastModifiedBy>
  <cp:revision>275</cp:revision>
  <cp:lastPrinted>2020-03-30T17:54:00Z</cp:lastPrinted>
  <dcterms:created xsi:type="dcterms:W3CDTF">2019-09-16T06:09:24Z</dcterms:created>
  <dcterms:modified xsi:type="dcterms:W3CDTF">2022-10-13T03:39:13Z</dcterms:modified>
</cp:coreProperties>
</file>